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95" r:id="rId11"/>
    <p:sldId id="265" r:id="rId12"/>
    <p:sldId id="266" r:id="rId13"/>
    <p:sldId id="272" r:id="rId14"/>
    <p:sldId id="273" r:id="rId15"/>
    <p:sldId id="279" r:id="rId16"/>
    <p:sldId id="280" r:id="rId17"/>
    <p:sldId id="281" r:id="rId18"/>
    <p:sldId id="282" r:id="rId19"/>
    <p:sldId id="283" r:id="rId20"/>
    <p:sldId id="284" r:id="rId21"/>
    <p:sldId id="267" r:id="rId22"/>
    <p:sldId id="268" r:id="rId23"/>
    <p:sldId id="290" r:id="rId24"/>
    <p:sldId id="269" r:id="rId25"/>
    <p:sldId id="270" r:id="rId26"/>
    <p:sldId id="271" r:id="rId27"/>
    <p:sldId id="294" r:id="rId28"/>
  </p:sldIdLst>
  <p:sldSz cx="9144000" cy="6858000" type="screen4x3"/>
  <p:notesSz cx="6858000" cy="9144000"/>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2" d="100"/>
          <a:sy n="62" d="100"/>
        </p:scale>
        <p:origin x="1400" y="4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grpSp>
        <p:nvGrpSpPr>
          <p:cNvPr id="2050" name="Group 2"/>
          <p:cNvGrpSpPr/>
          <p:nvPr/>
        </p:nvGrpSpPr>
        <p:grpSpPr>
          <a:xfrm>
            <a:off x="0" y="927100"/>
            <a:ext cx="8991600" cy="4495800"/>
            <a:chOff x="0" y="0"/>
            <a:chExt cx="5664" cy="2832"/>
          </a:xfrm>
        </p:grpSpPr>
        <p:sp>
          <p:nvSpPr>
            <p:cNvPr id="6" name="AutoShape 3"/>
            <p:cNvSpPr>
              <a:spLocks noChangeArrowheads="1"/>
            </p:cNvSpPr>
            <p:nvPr/>
          </p:nvSpPr>
          <p:spPr bwMode="auto">
            <a:xfrm>
              <a:off x="432" y="720"/>
              <a:ext cx="4656" cy="2112"/>
            </a:xfrm>
            <a:prstGeom prst="roundRect">
              <a:avLst>
                <a:gd name="adj" fmla="val 16667"/>
              </a:avLst>
            </a:prstGeom>
            <a:noFill/>
            <a:ln w="50800">
              <a:solidFill>
                <a:schemeClr val="bg2"/>
              </a:solidFill>
              <a:round/>
            </a:ln>
            <a:effectLst/>
          </p:spPr>
          <p:txBody>
            <a:bodyPr wrap="none"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Rectangle 4"/>
            <p:cNvSpPr>
              <a:spLocks noChangeArrowheads="1"/>
            </p:cNvSpPr>
            <p:nvPr/>
          </p:nvSpPr>
          <p:spPr bwMode="auto">
            <a:xfrm>
              <a:off x="144" y="0"/>
              <a:ext cx="4512" cy="624"/>
            </a:xfrm>
            <a:prstGeom prst="rect">
              <a:avLst/>
            </a:prstGeom>
            <a:solidFill>
              <a:schemeClr val="bg1"/>
            </a:solidFill>
            <a:ln w="57150">
              <a:solidFill>
                <a:schemeClr val="bg2"/>
              </a:solidFill>
              <a:miter lim="800000"/>
            </a:ln>
            <a:effectLst/>
          </p:spPr>
          <p:txBody>
            <a:bodyPr wrap="none"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58" name="AutoShape 5"/>
            <p:cNvSpPr/>
            <p:nvPr userDrawn="1"/>
          </p:nvSpPr>
          <p:spPr>
            <a:xfrm>
              <a:off x="0" y="288"/>
              <a:ext cx="5664" cy="1152"/>
            </a:xfrm>
            <a:custGeom>
              <a:avLst/>
              <a:gdLst>
                <a:gd name="txL" fmla="*/ 0 w 1000"/>
                <a:gd name="txT" fmla="*/ 0 h 1000"/>
                <a:gd name="txR" fmla="*/ 500 w 1000"/>
                <a:gd name="txB" fmla="*/ 1000 h 1000"/>
              </a:gdLst>
              <a:ahLst/>
              <a:cxnLst>
                <a:cxn ang="0">
                  <a:pos x="0" y="0"/>
                </a:cxn>
                <a:cxn ang="0">
                  <a:pos x="0" y="0"/>
                </a:cxn>
                <a:cxn ang="0">
                  <a:pos x="0" y="0"/>
                </a:cxn>
                <a:cxn ang="0">
                  <a:pos x="0" y="0"/>
                </a:cxn>
                <a:cxn ang="0">
                  <a:pos x="0" y="0"/>
                </a:cxn>
                <a:cxn ang="0">
                  <a:pos x="0" y="0"/>
                </a:cxn>
              </a:cxnLst>
              <a:rect l="txL" t="txT" r="txR" b="txB"/>
              <a:pathLst>
                <a:path w="1000" h="1000">
                  <a:moveTo>
                    <a:pt x="0" y="0"/>
                  </a:moveTo>
                  <a:lnTo>
                    <a:pt x="500" y="0"/>
                  </a:lnTo>
                  <a:cubicBezTo>
                    <a:pt x="776" y="0"/>
                    <a:pt x="1000" y="223"/>
                    <a:pt x="1000" y="500"/>
                  </a:cubicBezTo>
                  <a:cubicBezTo>
                    <a:pt x="1000" y="776"/>
                    <a:pt x="776" y="999"/>
                    <a:pt x="500" y="999"/>
                  </a:cubicBezTo>
                  <a:lnTo>
                    <a:pt x="0" y="1000"/>
                  </a:lnTo>
                  <a:lnTo>
                    <a:pt x="0" y="0"/>
                  </a:lnTo>
                  <a:close/>
                </a:path>
              </a:pathLst>
            </a:custGeom>
            <a:solidFill>
              <a:schemeClr val="folHlink">
                <a:alpha val="100000"/>
              </a:schemeClr>
            </a:solidFill>
            <a:ln w="9525">
              <a:noFill/>
            </a:ln>
          </p:spPr>
          <p:txBody>
            <a:bodyPr/>
            <a:lstStyle/>
            <a:p>
              <a:endParaRPr lang="zh-CN" altLang="en-US"/>
            </a:p>
          </p:txBody>
        </p:sp>
        <p:sp>
          <p:nvSpPr>
            <p:cNvPr id="2059" name="Line 6"/>
            <p:cNvSpPr/>
            <p:nvPr userDrawn="1"/>
          </p:nvSpPr>
          <p:spPr>
            <a:xfrm>
              <a:off x="0" y="1344"/>
              <a:ext cx="5232" cy="0"/>
            </a:xfrm>
            <a:prstGeom prst="line">
              <a:avLst/>
            </a:prstGeom>
            <a:ln w="50800" cap="flat" cmpd="sng">
              <a:solidFill>
                <a:schemeClr val="bg1"/>
              </a:solidFill>
              <a:prstDash val="solid"/>
              <a:headEnd type="none" w="med" len="med"/>
              <a:tailEnd type="none" w="med" len="med"/>
            </a:ln>
          </p:spPr>
        </p:sp>
      </p:grpSp>
      <p:sp>
        <p:nvSpPr>
          <p:cNvPr id="2055" name="Rectangle 7"/>
          <p:cNvSpPr>
            <a:spLocks noGrp="1" noChangeArrowheads="1"/>
          </p:cNvSpPr>
          <p:nvPr>
            <p:ph type="ctrTitle"/>
          </p:nvPr>
        </p:nvSpPr>
        <p:spPr>
          <a:xfrm>
            <a:off x="228600" y="1427163"/>
            <a:ext cx="8077200" cy="1609725"/>
          </a:xfrm>
        </p:spPr>
        <p:txBody>
          <a:bodyPr/>
          <a:lstStyle>
            <a:lvl1pPr>
              <a:defRPr sz="4600"/>
            </a:lvl1pPr>
          </a:lstStyle>
          <a:p>
            <a:pPr lvl="0"/>
            <a:r>
              <a:rPr lang="zh-CN" altLang="zh-CN" noProof="0"/>
              <a:t>单击此处编辑母版标题样式</a:t>
            </a:r>
          </a:p>
        </p:txBody>
      </p:sp>
      <p:sp>
        <p:nvSpPr>
          <p:cNvPr id="2056" name="Rectangle 8"/>
          <p:cNvSpPr>
            <a:spLocks noGrp="1" noChangeArrowheads="1"/>
          </p:cNvSpPr>
          <p:nvPr>
            <p:ph type="subTitle" idx="1"/>
          </p:nvPr>
        </p:nvSpPr>
        <p:spPr>
          <a:xfrm>
            <a:off x="1066800" y="3441700"/>
            <a:ext cx="6629400" cy="1676400"/>
          </a:xfrm>
        </p:spPr>
        <p:txBody>
          <a:bodyPr/>
          <a:lstStyle>
            <a:lvl1pPr marL="0" indent="0">
              <a:buFont typeface="Wingdings" panose="05000000000000000000" pitchFamily="2" charset="2"/>
              <a:buNone/>
              <a:defRPr/>
            </a:lvl1pPr>
          </a:lstStyle>
          <a:p>
            <a:pPr lvl="0"/>
            <a:r>
              <a:rPr lang="zh-CN" altLang="zh-CN" noProof="0"/>
              <a:t>单击此处编辑母版副标题样式</a:t>
            </a:r>
          </a:p>
        </p:txBody>
      </p:sp>
      <p:sp>
        <p:nvSpPr>
          <p:cNvPr id="10" name="Rectangle 9"/>
          <p:cNvSpPr>
            <a:spLocks noGrp="1" noChangeArrowheads="1"/>
          </p:cNvSpPr>
          <p:nvPr>
            <p:ph type="dt" sz="half" idx="2"/>
          </p:nvPr>
        </p:nvSpPr>
        <p:spPr bwMode="auto">
          <a:xfrm>
            <a:off x="457200" y="6248400"/>
            <a:ext cx="2133600" cy="471488"/>
          </a:xfrm>
          <a:prstGeom prst="rect">
            <a:avLst/>
          </a:prstGeom>
        </p:spPr>
        <p:txBody>
          <a:bodyPr vert="horz" wrap="square" lIns="91440" tIns="45720" rIns="91440" bIns="45720" numCol="1" anchor="b"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Rectangle 10"/>
          <p:cNvSpPr>
            <a:spLocks noGrp="1" noChangeArrowheads="1"/>
          </p:cNvSpPr>
          <p:nvPr>
            <p:ph type="ftr" sz="quarter" idx="3"/>
          </p:nvPr>
        </p:nvSpPr>
        <p:spPr bwMode="auto">
          <a:xfrm>
            <a:off x="3124200" y="6253163"/>
            <a:ext cx="2895600" cy="457200"/>
          </a:xfrm>
          <a:prstGeom prst="rect">
            <a:avLst/>
          </a:prstGeom>
        </p:spPr>
        <p:txBody>
          <a:bodyPr vert="horz" wrap="square" lIns="91440" tIns="45720" rIns="91440" bIns="45720" numCol="1" anchor="b"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Rectangle 11"/>
          <p:cNvSpPr>
            <a:spLocks noGrp="1" noChangeArrowheads="1"/>
          </p:cNvSpPr>
          <p:nvPr>
            <p:ph type="sldNum" sz="quarter" idx="4"/>
          </p:nvPr>
        </p:nvSpPr>
        <p:spPr bwMode="auto">
          <a:xfrm>
            <a:off x="6553200" y="6248400"/>
            <a:ext cx="2133600" cy="471488"/>
          </a:xfrm>
          <a:prstGeom prst="rect">
            <a:avLst/>
          </a:prstGeom>
        </p:spPr>
        <p:txBody>
          <a:bodyPr vert="horz" wrap="square" lIns="91440" tIns="45720" rIns="91440" bIns="45720" numCol="1" anchor="b" anchorCtr="0" compatLnSpc="1"/>
          <a:lstStyle/>
          <a:p>
            <a:pPr algn="r" eaLnBrk="1" hangingPunct="1">
              <a:buNone/>
            </a:pPr>
            <a:fld id="{9A0DB2DC-4C9A-4742-B13C-FB6460FD3503}" type="slidenum">
              <a:rPr lang="zh-CN" altLang="zh-CN" dirty="0">
                <a:latin typeface="Arial Black" panose="020B0A04020102020204" pitchFamily="34" charset="0"/>
              </a:rPr>
              <a:t>‹#›</a:t>
            </a:fld>
            <a:endParaRPr lang="zh-CN" altLang="zh-CN" dirty="0">
              <a:latin typeface="Arial Black" panose="020B0A040201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zh-CN" dirty="0"/>
              <a:t>‹#›</a:t>
            </a:fld>
            <a:endParaRPr lang="zh-CN" altLang="zh-CN"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50013" y="228600"/>
            <a:ext cx="2084387" cy="57912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195263" y="228600"/>
            <a:ext cx="6102350" cy="579120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zh-CN" dirty="0"/>
              <a:t>‹#›</a:t>
            </a:fld>
            <a:endParaRPr lang="zh-CN" altLang="zh-CN"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zh-CN" dirty="0"/>
              <a:t>‹#›</a:t>
            </a:fld>
            <a:endParaRPr lang="zh-CN" altLang="zh-CN"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zh-CN" dirty="0"/>
              <a:t>‹#›</a:t>
            </a:fld>
            <a:endParaRPr lang="zh-CN" altLang="zh-CN"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0"/>
            <a:ext cx="3886200" cy="44196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4648200" y="1600200"/>
            <a:ext cx="3886200" cy="44196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zh-CN" dirty="0"/>
              <a:t>‹#›</a:t>
            </a:fld>
            <a:endParaRPr lang="zh-CN" altLang="zh-CN"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zh-CN" altLang="zh-CN" dirty="0"/>
              <a:t>‹#›</a:t>
            </a:fld>
            <a:endParaRPr lang="zh-CN" altLang="zh-CN"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zh-CN" altLang="zh-CN" dirty="0"/>
              <a:t>‹#›</a:t>
            </a:fld>
            <a:endParaRPr lang="zh-CN" altLang="zh-CN"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zh-CN" altLang="zh-CN" dirty="0"/>
              <a:t>‹#›</a:t>
            </a:fld>
            <a:endParaRPr lang="zh-CN" altLang="zh-CN"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zh-CN" dirty="0"/>
              <a:t>‹#›</a:t>
            </a:fld>
            <a:endParaRPr lang="zh-CN" altLang="zh-CN"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788" y="987425"/>
            <a:ext cx="462915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anose="05000000000000000000" pitchFamily="2" charset="2"/>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zh-CN" dirty="0"/>
              <a:t>‹#›</a:t>
            </a:fld>
            <a:endParaRPr lang="zh-CN" altLang="zh-CN"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p:nvPr/>
        </p:nvGrpSpPr>
        <p:grpSpPr>
          <a:xfrm>
            <a:off x="0" y="152400"/>
            <a:ext cx="8686800" cy="6096000"/>
            <a:chOff x="0" y="0"/>
            <a:chExt cx="5472" cy="3840"/>
          </a:xfrm>
        </p:grpSpPr>
        <p:sp>
          <p:nvSpPr>
            <p:cNvPr id="2" name="AutoShape 3"/>
            <p:cNvSpPr>
              <a:spLocks noChangeArrowheads="1"/>
            </p:cNvSpPr>
            <p:nvPr/>
          </p:nvSpPr>
          <p:spPr bwMode="auto">
            <a:xfrm>
              <a:off x="240" y="240"/>
              <a:ext cx="5232" cy="3600"/>
            </a:xfrm>
            <a:prstGeom prst="roundRect">
              <a:avLst>
                <a:gd name="adj" fmla="val 13727"/>
              </a:avLst>
            </a:prstGeom>
            <a:noFill/>
            <a:ln w="50800">
              <a:solidFill>
                <a:schemeClr val="bg2"/>
              </a:solidFill>
              <a:round/>
            </a:ln>
            <a:effectLst/>
          </p:spPr>
          <p:txBody>
            <a:bodyPr wrap="none"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3" name="AutoShape 4"/>
            <p:cNvSpPr/>
            <p:nvPr/>
          </p:nvSpPr>
          <p:spPr>
            <a:xfrm>
              <a:off x="0" y="0"/>
              <a:ext cx="5376" cy="768"/>
            </a:xfrm>
            <a:custGeom>
              <a:avLst/>
              <a:gdLst>
                <a:gd name="txL" fmla="*/ 0 w 1000"/>
                <a:gd name="txT" fmla="*/ 0 h 1000"/>
                <a:gd name="txR" fmla="*/ 500 w 1000"/>
                <a:gd name="txB" fmla="*/ 1000 h 1000"/>
              </a:gdLst>
              <a:ahLst/>
              <a:cxnLst>
                <a:cxn ang="0">
                  <a:pos x="0" y="0"/>
                </a:cxn>
                <a:cxn ang="0">
                  <a:pos x="0" y="0"/>
                </a:cxn>
                <a:cxn ang="0">
                  <a:pos x="0" y="0"/>
                </a:cxn>
                <a:cxn ang="0">
                  <a:pos x="0" y="0"/>
                </a:cxn>
                <a:cxn ang="0">
                  <a:pos x="0" y="0"/>
                </a:cxn>
                <a:cxn ang="0">
                  <a:pos x="0" y="0"/>
                </a:cxn>
              </a:cxnLst>
              <a:rect l="txL" t="txT" r="txR" b="txB"/>
              <a:pathLst>
                <a:path w="1000" h="1000">
                  <a:moveTo>
                    <a:pt x="0" y="0"/>
                  </a:moveTo>
                  <a:lnTo>
                    <a:pt x="500" y="0"/>
                  </a:lnTo>
                  <a:cubicBezTo>
                    <a:pt x="776" y="0"/>
                    <a:pt x="1000" y="223"/>
                    <a:pt x="1000" y="500"/>
                  </a:cubicBezTo>
                  <a:cubicBezTo>
                    <a:pt x="1000" y="776"/>
                    <a:pt x="776" y="999"/>
                    <a:pt x="500" y="999"/>
                  </a:cubicBezTo>
                  <a:lnTo>
                    <a:pt x="0" y="1000"/>
                  </a:lnTo>
                  <a:lnTo>
                    <a:pt x="0" y="0"/>
                  </a:lnTo>
                  <a:close/>
                </a:path>
              </a:pathLst>
            </a:custGeom>
            <a:solidFill>
              <a:schemeClr val="folHlink">
                <a:alpha val="100000"/>
              </a:schemeClr>
            </a:solidFill>
            <a:ln w="9525">
              <a:noFill/>
            </a:ln>
          </p:spPr>
          <p:txBody>
            <a:bodyPr/>
            <a:lstStyle/>
            <a:p>
              <a:endParaRPr lang="zh-CN" altLang="en-US"/>
            </a:p>
          </p:txBody>
        </p:sp>
        <p:sp>
          <p:nvSpPr>
            <p:cNvPr id="1034" name="Line 5"/>
            <p:cNvSpPr/>
            <p:nvPr/>
          </p:nvSpPr>
          <p:spPr>
            <a:xfrm>
              <a:off x="0" y="672"/>
              <a:ext cx="5088" cy="0"/>
            </a:xfrm>
            <a:prstGeom prst="line">
              <a:avLst/>
            </a:prstGeom>
            <a:ln w="38100" cap="flat" cmpd="sng">
              <a:solidFill>
                <a:schemeClr val="bg1"/>
              </a:solidFill>
              <a:prstDash val="solid"/>
              <a:headEnd type="none" w="med" len="med"/>
              <a:tailEnd type="none" w="med" len="med"/>
            </a:ln>
          </p:spPr>
        </p:sp>
      </p:grpSp>
      <p:sp>
        <p:nvSpPr>
          <p:cNvPr id="1027" name="Rectangle 6"/>
          <p:cNvSpPr>
            <a:spLocks noGrp="1"/>
          </p:cNvSpPr>
          <p:nvPr>
            <p:ph type="title"/>
          </p:nvPr>
        </p:nvSpPr>
        <p:spPr>
          <a:xfrm>
            <a:off x="195263" y="228600"/>
            <a:ext cx="8015287" cy="914400"/>
          </a:xfrm>
          <a:prstGeom prst="rect">
            <a:avLst/>
          </a:prstGeom>
          <a:noFill/>
          <a:ln w="9525">
            <a:noFill/>
          </a:ln>
        </p:spPr>
        <p:txBody>
          <a:bodyPr anchor="ctr" anchorCtr="0"/>
          <a:lstStyle/>
          <a:p>
            <a:pPr lvl="0"/>
            <a:r>
              <a:rPr lang="zh-CN" altLang="zh-CN" dirty="0"/>
              <a:t>单击此处编辑母版标题样式</a:t>
            </a:r>
          </a:p>
        </p:txBody>
      </p:sp>
      <p:sp>
        <p:nvSpPr>
          <p:cNvPr id="1028" name="Rectangle 7"/>
          <p:cNvSpPr>
            <a:spLocks noGrp="1"/>
          </p:cNvSpPr>
          <p:nvPr>
            <p:ph type="body" idx="1"/>
          </p:nvPr>
        </p:nvSpPr>
        <p:spPr>
          <a:xfrm>
            <a:off x="609600" y="1600200"/>
            <a:ext cx="7924800" cy="4419600"/>
          </a:xfrm>
          <a:prstGeom prst="rect">
            <a:avLst/>
          </a:prstGeom>
          <a:noFill/>
          <a:ln w="9525">
            <a:noFill/>
          </a:ln>
        </p:spPr>
        <p:txBody>
          <a:bodyPr/>
          <a:lstStyle/>
          <a:p>
            <a:pPr lvl="0"/>
            <a:r>
              <a:rPr lang="zh-CN" altLang="zh-CN" dirty="0"/>
              <a:t>单击此处编辑母版文本样式</a:t>
            </a:r>
          </a:p>
          <a:p>
            <a:pPr lvl="1"/>
            <a:r>
              <a:rPr lang="zh-CN" altLang="zh-CN" dirty="0"/>
              <a:t>第二级</a:t>
            </a:r>
          </a:p>
          <a:p>
            <a:pPr lvl="2"/>
            <a:r>
              <a:rPr lang="zh-CN" altLang="zh-CN" dirty="0"/>
              <a:t>第三级</a:t>
            </a:r>
          </a:p>
          <a:p>
            <a:pPr lvl="3"/>
            <a:r>
              <a:rPr lang="zh-CN" altLang="zh-CN" dirty="0"/>
              <a:t>第四级</a:t>
            </a:r>
          </a:p>
          <a:p>
            <a:pPr lvl="4"/>
            <a:r>
              <a:rPr lang="zh-CN" altLang="zh-CN" dirty="0"/>
              <a:t>第五级</a:t>
            </a:r>
          </a:p>
        </p:txBody>
      </p:sp>
      <p:sp>
        <p:nvSpPr>
          <p:cNvPr id="1032" name="Rectangle 8"/>
          <p:cNvSpPr>
            <a:spLocks noGrp="1" noChangeArrowheads="1"/>
          </p:cNvSpPr>
          <p:nvPr>
            <p:ph type="dt" sz="half" idx="2"/>
          </p:nvPr>
        </p:nvSpPr>
        <p:spPr bwMode="auto">
          <a:xfrm>
            <a:off x="457200" y="6248400"/>
            <a:ext cx="2133600" cy="457200"/>
          </a:xfrm>
          <a:prstGeom prst="rect">
            <a:avLst/>
          </a:prstGeom>
          <a:noFill/>
          <a:ln>
            <a:noFill/>
          </a:ln>
          <a:effectLst/>
        </p:spPr>
        <p:txBody>
          <a:bodyPr vert="horz" wrap="square" lIns="91440" tIns="45720" rIns="91440" bIns="45720" numCol="1" anchor="b" anchorCtr="0" compatLnSpc="1"/>
          <a:lstStyle>
            <a:lvl1pPr eaLnBrk="1" hangingPunct="1">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Rectangle 9"/>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b" anchorCtr="0" compatLnSpc="1"/>
          <a:lstStyle>
            <a:lvl1pPr algn="ctr" eaLnBrk="1" hangingPunct="1">
              <a:buFont typeface="Arial" panose="020B0604020202020204" pitchFamily="34" charset="0"/>
              <a:buNone/>
              <a:defRPr sz="120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Rectangle 10"/>
          <p:cNvSpPr>
            <a:spLocks noGrp="1" noChangeArrowheads="1"/>
          </p:cNvSpPr>
          <p:nvPr>
            <p:ph type="sldNum" sz="quarter" idx="4"/>
          </p:nvPr>
        </p:nvSpPr>
        <p:spPr bwMode="auto">
          <a:xfrm>
            <a:off x="6553200" y="6248400"/>
            <a:ext cx="2133600" cy="457200"/>
          </a:xfrm>
          <a:prstGeom prst="rect">
            <a:avLst/>
          </a:prstGeom>
          <a:noFill/>
          <a:ln>
            <a:noFill/>
          </a:ln>
          <a:effectLst/>
        </p:spPr>
        <p:txBody>
          <a:bodyPr vert="horz" wrap="square" lIns="91440" tIns="45720" rIns="91440" bIns="45720" numCol="1" anchor="b" anchorCtr="0" compatLnSpc="1"/>
          <a:lstStyle>
            <a:lvl1pPr algn="r">
              <a:defRPr sz="1200">
                <a:latin typeface="Arial Black" panose="020B0A04020102020204" pitchFamily="34" charset="0"/>
              </a:defRPr>
            </a:lvl1pPr>
          </a:lstStyle>
          <a:p>
            <a:pPr lvl="0" eaLnBrk="1" hangingPunct="1">
              <a:buNone/>
            </a:pPr>
            <a:fld id="{9A0DB2DC-4C9A-4742-B13C-FB6460FD3503}" type="slidenum">
              <a:rPr lang="zh-CN" altLang="zh-CN" dirty="0"/>
              <a:t>‹#›</a:t>
            </a:fld>
            <a:endParaRPr lang="zh-CN"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spcBef>
          <a:spcPct val="0"/>
        </a:spcBef>
        <a:spcAft>
          <a:spcPct val="0"/>
        </a:spcAft>
        <a:defRPr sz="4200" kern="1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p:cNvSpPr>
          <p:nvPr>
            <p:ph type="ctrTitle"/>
          </p:nvPr>
        </p:nvSpPr>
        <p:spPr>
          <a:ln/>
        </p:spPr>
        <p:txBody>
          <a:bodyPr vert="horz" wrap="square" lIns="91440" tIns="45720" rIns="91440" bIns="45720" anchor="ctr" anchorCtr="0"/>
          <a:lstStyle/>
          <a:p>
            <a:pPr eaLnBrk="1" hangingPunct="1">
              <a:buClrTx/>
              <a:buSzTx/>
              <a:buFontTx/>
            </a:pPr>
            <a:r>
              <a:rPr lang="zh-CN" altLang="zh-CN" b="1" kern="1200" dirty="0">
                <a:latin typeface="+mj-lt"/>
                <a:ea typeface="+mj-ea"/>
                <a:cs typeface="+mj-cs"/>
              </a:rPr>
              <a:t>Chapter 4  </a:t>
            </a:r>
            <a:br>
              <a:rPr lang="zh-CN" altLang="zh-CN" b="1" kern="1200" dirty="0">
                <a:latin typeface="+mj-lt"/>
                <a:ea typeface="+mj-ea"/>
                <a:cs typeface="+mj-cs"/>
              </a:rPr>
            </a:br>
            <a:r>
              <a:rPr lang="zh-CN" altLang="zh-CN" b="1" kern="1200" dirty="0">
                <a:latin typeface="+mj-lt"/>
                <a:ea typeface="+mj-ea"/>
                <a:cs typeface="+mj-cs"/>
              </a:rPr>
              <a:t>         A Guide to Economics</a:t>
            </a:r>
          </a:p>
        </p:txBody>
      </p:sp>
      <p:sp>
        <p:nvSpPr>
          <p:cNvPr id="3075" name="Rectangle 3"/>
          <p:cNvSpPr>
            <a:spLocks noGrp="1"/>
          </p:cNvSpPr>
          <p:nvPr>
            <p:ph type="subTitle" idx="1"/>
          </p:nvPr>
        </p:nvSpPr>
        <p:spPr>
          <a:ln/>
        </p:spPr>
        <p:txBody>
          <a:bodyPr vert="horz" wrap="square" lIns="91440" tIns="45720" rIns="91440" bIns="45720" anchor="t" anchorCtr="0"/>
          <a:lstStyle/>
          <a:p>
            <a:pPr algn="ctr" eaLnBrk="1" hangingPunct="1">
              <a:buSzPct val="80000"/>
            </a:pPr>
            <a:r>
              <a:rPr lang="zh-CN" altLang="zh-CN" sz="4000" kern="1200" dirty="0">
                <a:latin typeface="+mn-lt"/>
                <a:ea typeface="+mn-ea"/>
                <a:cs typeface="+mn-cs"/>
              </a:rPr>
              <a:t>经济学入门</a:t>
            </a:r>
            <a:r>
              <a:rPr lang="zh-CN" altLang="zh-CN" kern="1200" dirty="0">
                <a:latin typeface="+mn-lt"/>
                <a:ea typeface="+mn-ea"/>
                <a:cs typeface="+mn-cs"/>
              </a:rPr>
              <a: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E8D37D0-D4FD-5DCF-D7B4-6E80902C6C66}"/>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88B3450A-500C-DFD7-C55A-1E5ECB5F6F84}"/>
              </a:ext>
            </a:extLst>
          </p:cNvPr>
          <p:cNvSpPr>
            <a:spLocks noGrp="1"/>
          </p:cNvSpPr>
          <p:nvPr>
            <p:ph idx="1"/>
          </p:nvPr>
        </p:nvSpPr>
        <p:spPr>
          <a:xfrm>
            <a:off x="395537" y="1412776"/>
            <a:ext cx="8138864" cy="4607024"/>
          </a:xfrm>
        </p:spPr>
        <p:txBody>
          <a:bodyPr/>
          <a:lstStyle/>
          <a:p>
            <a:pPr marL="609600" indent="-609600" eaLnBrk="1" hangingPunct="1">
              <a:lnSpc>
                <a:spcPct val="80000"/>
              </a:lnSpc>
              <a:buNone/>
            </a:pPr>
            <a:r>
              <a:rPr lang="zh-CN" altLang="zh-CN" sz="2400" dirty="0"/>
              <a:t>1) </a:t>
            </a:r>
            <a:r>
              <a:rPr lang="en-US" altLang="zh-CN" sz="2400" dirty="0">
                <a:solidFill>
                  <a:srgbClr val="FF0000"/>
                </a:solidFill>
              </a:rPr>
              <a:t>d</a:t>
            </a:r>
            <a:r>
              <a:rPr lang="zh-CN" altLang="zh-CN" sz="2400" dirty="0"/>
              <a:t>emand curves 需求曲线</a:t>
            </a:r>
          </a:p>
          <a:p>
            <a:pPr marL="609600" indent="-609600" eaLnBrk="1" hangingPunct="1">
              <a:lnSpc>
                <a:spcPct val="80000"/>
              </a:lnSpc>
              <a:buNone/>
            </a:pPr>
            <a:r>
              <a:rPr lang="zh-CN" altLang="zh-CN" sz="2400" dirty="0"/>
              <a:t>2) be drawn (被画)成，形成</a:t>
            </a:r>
          </a:p>
          <a:p>
            <a:pPr marL="609600" indent="-609600" eaLnBrk="1" hangingPunct="1">
              <a:lnSpc>
                <a:spcPct val="80000"/>
              </a:lnSpc>
              <a:buNone/>
            </a:pPr>
            <a:r>
              <a:rPr lang="zh-CN" altLang="zh-CN" sz="2400" dirty="0"/>
              <a:t>3) assuming 设想，假设</a:t>
            </a:r>
          </a:p>
          <a:p>
            <a:pPr marL="609600" indent="-609600" eaLnBrk="1" hangingPunct="1">
              <a:lnSpc>
                <a:spcPct val="80000"/>
              </a:lnSpc>
              <a:buNone/>
            </a:pPr>
            <a:r>
              <a:rPr lang="zh-CN" altLang="zh-CN" sz="2400" dirty="0"/>
              <a:t>assuming that the determinants of demand—income, </a:t>
            </a:r>
            <a:endParaRPr lang="en-US" altLang="zh-CN" sz="2400" dirty="0"/>
          </a:p>
          <a:p>
            <a:pPr marL="609600" indent="-609600" eaLnBrk="1" hangingPunct="1">
              <a:lnSpc>
                <a:spcPct val="80000"/>
              </a:lnSpc>
              <a:buNone/>
            </a:pPr>
            <a:r>
              <a:rPr lang="zh-CN" altLang="zh-CN" sz="2400" dirty="0"/>
              <a:t>tastes, number of demanders, prices of substitute and </a:t>
            </a:r>
            <a:endParaRPr lang="en-US" altLang="zh-CN" sz="2400" dirty="0"/>
          </a:p>
          <a:p>
            <a:pPr marL="609600" indent="-609600" eaLnBrk="1" hangingPunct="1">
              <a:lnSpc>
                <a:spcPct val="80000"/>
              </a:lnSpc>
              <a:buNone/>
            </a:pPr>
            <a:r>
              <a:rPr lang="zh-CN" altLang="zh-CN" sz="2400" dirty="0"/>
              <a:t>complementary goods, and consumer expectations </a:t>
            </a:r>
            <a:endParaRPr lang="en-US" altLang="zh-CN" sz="2400" dirty="0"/>
          </a:p>
          <a:p>
            <a:pPr marL="609600" indent="-609600" eaLnBrk="1" hangingPunct="1">
              <a:lnSpc>
                <a:spcPct val="80000"/>
              </a:lnSpc>
              <a:buNone/>
            </a:pPr>
            <a:r>
              <a:rPr lang="zh-CN" altLang="zh-CN" sz="2400" dirty="0"/>
              <a:t>about the future—have specific values</a:t>
            </a:r>
          </a:p>
          <a:p>
            <a:pPr marL="609600" indent="-609600" eaLnBrk="1" hangingPunct="1">
              <a:lnSpc>
                <a:spcPct val="80000"/>
              </a:lnSpc>
              <a:buNone/>
            </a:pPr>
            <a:r>
              <a:rPr lang="zh-CN" altLang="zh-CN" sz="2400" dirty="0"/>
              <a:t>设想需求的决定因素——收入，口味，需求者人数，替代</a:t>
            </a:r>
            <a:endParaRPr lang="en-US" altLang="zh-CN" sz="2400" dirty="0"/>
          </a:p>
          <a:p>
            <a:pPr marL="609600" indent="-609600" eaLnBrk="1" hangingPunct="1">
              <a:lnSpc>
                <a:spcPct val="80000"/>
              </a:lnSpc>
              <a:buNone/>
            </a:pPr>
            <a:r>
              <a:rPr lang="zh-CN" altLang="zh-CN" sz="2400" dirty="0"/>
              <a:t>品和赠送品的价格，以及消费者对未来的预期——有特定</a:t>
            </a:r>
            <a:endParaRPr lang="en-US" altLang="zh-CN" sz="2400" dirty="0"/>
          </a:p>
          <a:p>
            <a:pPr marL="609600" indent="-609600" eaLnBrk="1" hangingPunct="1">
              <a:lnSpc>
                <a:spcPct val="80000"/>
              </a:lnSpc>
              <a:buNone/>
            </a:pPr>
            <a:r>
              <a:rPr lang="zh-CN" altLang="zh-CN" sz="2400" dirty="0"/>
              <a:t>的值。</a:t>
            </a:r>
          </a:p>
          <a:p>
            <a:pPr marL="609600" indent="-609600" eaLnBrk="1" hangingPunct="1">
              <a:lnSpc>
                <a:spcPct val="80000"/>
              </a:lnSpc>
              <a:buNone/>
            </a:pPr>
            <a:r>
              <a:rPr lang="en-US" altLang="zh-CN" sz="2400" dirty="0">
                <a:solidFill>
                  <a:srgbClr val="FF0000"/>
                </a:solidFill>
              </a:rPr>
              <a:t>a</a:t>
            </a:r>
            <a:r>
              <a:rPr lang="zh-CN" altLang="zh-CN" sz="2400" dirty="0"/>
              <a:t>ssuming that 引导的一般认为是条件状语从句，   </a:t>
            </a:r>
            <a:endParaRPr lang="en-US" altLang="zh-CN" sz="2400" dirty="0"/>
          </a:p>
          <a:p>
            <a:pPr marL="609600" indent="-609600" eaLnBrk="1" hangingPunct="1">
              <a:lnSpc>
                <a:spcPct val="80000"/>
              </a:lnSpc>
              <a:buNone/>
            </a:pPr>
            <a:r>
              <a:rPr lang="zh-CN" altLang="zh-CN" sz="2400" dirty="0"/>
              <a:t>“在……的条件下，需求曲线形成” </a:t>
            </a:r>
          </a:p>
          <a:p>
            <a:endParaRPr lang="zh-CN" altLang="en-US" dirty="0"/>
          </a:p>
        </p:txBody>
      </p:sp>
    </p:spTree>
    <p:extLst>
      <p:ext uri="{BB962C8B-B14F-4D97-AF65-F5344CB8AC3E}">
        <p14:creationId xmlns:p14="http://schemas.microsoft.com/office/powerpoint/2010/main" val="16995281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p:cNvSpPr>
          <p:nvPr>
            <p:ph type="title"/>
          </p:nvPr>
        </p:nvSpPr>
        <p:spPr>
          <a:ln/>
        </p:spPr>
        <p:txBody>
          <a:bodyPr vert="horz" wrap="square" lIns="91440" tIns="45720" rIns="91440" bIns="45720" anchor="ctr" anchorCtr="0"/>
          <a:lstStyle/>
          <a:p>
            <a:pPr eaLnBrk="1" hangingPunct="1"/>
            <a:endParaRPr lang="zh-CN" altLang="zh-CN" dirty="0"/>
          </a:p>
        </p:txBody>
      </p:sp>
      <p:sp>
        <p:nvSpPr>
          <p:cNvPr id="12291" name="Rectangle 3"/>
          <p:cNvSpPr>
            <a:spLocks noGrp="1"/>
          </p:cNvSpPr>
          <p:nvPr>
            <p:ph idx="1"/>
          </p:nvPr>
        </p:nvSpPr>
        <p:spPr>
          <a:xfrm>
            <a:off x="395536" y="1340768"/>
            <a:ext cx="8138864" cy="4679032"/>
          </a:xfrm>
          <a:ln/>
        </p:spPr>
        <p:txBody>
          <a:bodyPr vert="horz" wrap="square" lIns="91440" tIns="45720" rIns="91440" bIns="45720" anchor="t" anchorCtr="0"/>
          <a:lstStyle/>
          <a:p>
            <a:pPr eaLnBrk="1" hangingPunct="1"/>
            <a:r>
              <a:rPr lang="zh-CN" altLang="zh-CN" sz="2400" dirty="0"/>
              <a:t>8. For example, if the price of labor increases, some suppliers will cut back the hours they are open or otherwise reduce production. </a:t>
            </a:r>
          </a:p>
          <a:p>
            <a:pPr eaLnBrk="1" hangingPunct="1">
              <a:buNone/>
            </a:pPr>
            <a:r>
              <a:rPr lang="zh-CN" altLang="zh-CN" sz="2400" dirty="0"/>
              <a:t>    譬如，如果劳动力价格上涨，一些供应者会缩短营业时间或者就压缩生产。 </a:t>
            </a:r>
          </a:p>
          <a:p>
            <a:pPr eaLnBrk="1" hangingPunct="1">
              <a:buNone/>
            </a:pPr>
            <a:r>
              <a:rPr lang="zh-CN" altLang="zh-CN" sz="2400" dirty="0"/>
              <a:t>    1) if 引出条件状语从句，意思是：如果劳动力价格上涨</a:t>
            </a:r>
          </a:p>
          <a:p>
            <a:pPr eaLnBrk="1" hangingPunct="1">
              <a:buNone/>
            </a:pPr>
            <a:r>
              <a:rPr lang="zh-CN" altLang="zh-CN" sz="2400" dirty="0"/>
              <a:t>    2) 主句是一个一主（some suppliers）两谓(will cut back)…(reduce)的句子，意思是一些供应者会缩短营业时间或压缩生产。</a:t>
            </a:r>
            <a:r>
              <a:rPr lang="zh-CN" altLang="zh-CN" dirty="0"/>
              <a:t>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p:cNvSpPr>
          <p:nvPr>
            <p:ph type="title"/>
          </p:nvPr>
        </p:nvSpPr>
        <p:spPr>
          <a:ln/>
        </p:spPr>
        <p:txBody>
          <a:bodyPr vert="horz" wrap="square" lIns="91440" tIns="45720" rIns="91440" bIns="45720" anchor="ctr" anchorCtr="0"/>
          <a:lstStyle/>
          <a:p>
            <a:pPr eaLnBrk="1" hangingPunct="1"/>
            <a:r>
              <a:rPr lang="zh-CN" altLang="zh-CN" sz="2800" b="1" dirty="0"/>
              <a:t>Ⅲ. Keys to Test Yourself (练习答案)</a:t>
            </a:r>
          </a:p>
        </p:txBody>
      </p:sp>
      <p:sp>
        <p:nvSpPr>
          <p:cNvPr id="14339" name="Rectangle 3"/>
          <p:cNvSpPr>
            <a:spLocks noGrp="1"/>
          </p:cNvSpPr>
          <p:nvPr>
            <p:ph idx="1"/>
          </p:nvPr>
        </p:nvSpPr>
        <p:spPr>
          <a:xfrm>
            <a:off x="502568" y="1268760"/>
            <a:ext cx="8138864" cy="4679032"/>
          </a:xfrm>
          <a:ln/>
        </p:spPr>
        <p:txBody>
          <a:bodyPr vert="horz" wrap="square" lIns="91440" tIns="45720" rIns="91440" bIns="45720" anchor="t" anchorCtr="0"/>
          <a:lstStyle/>
          <a:p>
            <a:pPr eaLnBrk="1" hangingPunct="1">
              <a:lnSpc>
                <a:spcPct val="90000"/>
              </a:lnSpc>
              <a:buNone/>
            </a:pPr>
            <a:r>
              <a:rPr lang="zh-CN" altLang="zh-CN" sz="2800" b="1" dirty="0"/>
              <a:t>1. Comprehension Questions:</a:t>
            </a:r>
          </a:p>
          <a:p>
            <a:pPr eaLnBrk="1" hangingPunct="1">
              <a:lnSpc>
                <a:spcPct val="90000"/>
              </a:lnSpc>
              <a:buNone/>
            </a:pPr>
            <a:r>
              <a:rPr lang="zh-CN" altLang="zh-CN" sz="2400" dirty="0"/>
              <a:t>1) What is economics?</a:t>
            </a:r>
          </a:p>
          <a:p>
            <a:pPr algn="just" eaLnBrk="1" hangingPunct="1">
              <a:lnSpc>
                <a:spcPct val="90000"/>
              </a:lnSpc>
              <a:buNone/>
            </a:pPr>
            <a:r>
              <a:rPr lang="zh-CN" altLang="zh-CN" sz="2400" u="sng" dirty="0"/>
              <a:t>Economics has been defined as the science of allocating </a:t>
            </a:r>
            <a:endParaRPr lang="en-US" altLang="zh-CN" sz="2400" u="sng" dirty="0"/>
          </a:p>
          <a:p>
            <a:pPr algn="just" eaLnBrk="1" hangingPunct="1">
              <a:lnSpc>
                <a:spcPct val="90000"/>
              </a:lnSpc>
              <a:buNone/>
            </a:pPr>
            <a:r>
              <a:rPr lang="zh-CN" altLang="zh-CN" sz="2400" u="sng" dirty="0"/>
              <a:t>scarce resources.  It has fallen under the  category of </a:t>
            </a:r>
            <a:endParaRPr lang="en-US" altLang="zh-CN" sz="2400" u="sng" dirty="0"/>
          </a:p>
          <a:p>
            <a:pPr algn="just" eaLnBrk="1" hangingPunct="1">
              <a:lnSpc>
                <a:spcPct val="90000"/>
              </a:lnSpc>
              <a:buNone/>
            </a:pPr>
            <a:r>
              <a:rPr lang="zh-CN" altLang="zh-CN" sz="2400" u="sng" dirty="0"/>
              <a:t>social science. </a:t>
            </a:r>
          </a:p>
          <a:p>
            <a:pPr eaLnBrk="1" hangingPunct="1">
              <a:lnSpc>
                <a:spcPct val="90000"/>
              </a:lnSpc>
              <a:buNone/>
            </a:pPr>
            <a:r>
              <a:rPr lang="zh-CN" altLang="zh-CN" sz="2400" dirty="0"/>
              <a:t>2) What is macroeconomics?</a:t>
            </a:r>
          </a:p>
          <a:p>
            <a:pPr eaLnBrk="1" hangingPunct="1">
              <a:lnSpc>
                <a:spcPct val="90000"/>
              </a:lnSpc>
              <a:buNone/>
            </a:pPr>
            <a:r>
              <a:rPr lang="zh-CN" altLang="zh-CN" sz="2400" u="sng" dirty="0"/>
              <a:t>Macroeconomics refers to the overall operation of an </a:t>
            </a:r>
            <a:endParaRPr lang="en-US" altLang="zh-CN" sz="2400" u="sng" dirty="0"/>
          </a:p>
          <a:p>
            <a:pPr eaLnBrk="1" hangingPunct="1">
              <a:lnSpc>
                <a:spcPct val="90000"/>
              </a:lnSpc>
              <a:buNone/>
            </a:pPr>
            <a:r>
              <a:rPr lang="zh-CN" altLang="zh-CN" sz="2400" u="sng" dirty="0"/>
              <a:t>economy and its various parts.</a:t>
            </a:r>
            <a:r>
              <a:rPr lang="zh-CN" altLang="zh-CN" sz="2400" dirty="0"/>
              <a:t> </a:t>
            </a:r>
          </a:p>
          <a:p>
            <a:pPr eaLnBrk="1" hangingPunct="1">
              <a:lnSpc>
                <a:spcPct val="90000"/>
              </a:lnSpc>
              <a:buNone/>
            </a:pPr>
            <a:r>
              <a:rPr lang="zh-CN" altLang="zh-CN" sz="2400" dirty="0"/>
              <a:t>3) What is microeconomics?</a:t>
            </a:r>
          </a:p>
          <a:p>
            <a:pPr eaLnBrk="1" hangingPunct="1">
              <a:lnSpc>
                <a:spcPct val="90000"/>
              </a:lnSpc>
              <a:buNone/>
            </a:pPr>
            <a:r>
              <a:rPr lang="zh-CN" altLang="zh-CN" sz="2400" u="sng" dirty="0"/>
              <a:t>Microeconomics refers to the economic activities of an </a:t>
            </a:r>
            <a:endParaRPr lang="en-US" altLang="zh-CN" sz="2400" u="sng" dirty="0"/>
          </a:p>
          <a:p>
            <a:pPr eaLnBrk="1" hangingPunct="1">
              <a:lnSpc>
                <a:spcPct val="90000"/>
              </a:lnSpc>
              <a:buNone/>
            </a:pPr>
            <a:r>
              <a:rPr lang="zh-CN" altLang="zh-CN" sz="2400" u="sng" dirty="0"/>
              <a:t>individual or firm.</a:t>
            </a:r>
            <a:r>
              <a:rPr lang="zh-CN" altLang="zh-CN" sz="2400" dirty="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4339">
                                            <p:txEl>
                                              <p:pRg st="2" end="2"/>
                                            </p:txEl>
                                          </p:spTgt>
                                        </p:tgtEl>
                                        <p:attrNameLst>
                                          <p:attrName>style.visibility</p:attrName>
                                        </p:attrNameLst>
                                      </p:cBhvr>
                                      <p:to>
                                        <p:strVal val="visible"/>
                                      </p:to>
                                    </p:set>
                                    <p:animEffect transition="in" filter="diamond(in)">
                                      <p:cBhvr>
                                        <p:cTn id="7" dur="2000"/>
                                        <p:tgtEl>
                                          <p:spTgt spid="14339">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4339">
                                            <p:txEl>
                                              <p:pRg st="3" end="3"/>
                                            </p:txEl>
                                          </p:spTgt>
                                        </p:tgtEl>
                                        <p:attrNameLst>
                                          <p:attrName>style.visibility</p:attrName>
                                        </p:attrNameLst>
                                      </p:cBhvr>
                                      <p:to>
                                        <p:strVal val="visible"/>
                                      </p:to>
                                    </p:set>
                                    <p:animEffect transition="in" filter="diamond(in)">
                                      <p:cBhvr>
                                        <p:cTn id="12" dur="2000"/>
                                        <p:tgtEl>
                                          <p:spTgt spid="14339">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4339">
                                            <p:txEl>
                                              <p:pRg st="4" end="4"/>
                                            </p:txEl>
                                          </p:spTgt>
                                        </p:tgtEl>
                                        <p:attrNameLst>
                                          <p:attrName>style.visibility</p:attrName>
                                        </p:attrNameLst>
                                      </p:cBhvr>
                                      <p:to>
                                        <p:strVal val="visible"/>
                                      </p:to>
                                    </p:set>
                                    <p:animEffect transition="in" filter="diamond(in)">
                                      <p:cBhvr>
                                        <p:cTn id="17" dur="2000"/>
                                        <p:tgtEl>
                                          <p:spTgt spid="14339">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4339">
                                            <p:txEl>
                                              <p:pRg st="6" end="6"/>
                                            </p:txEl>
                                          </p:spTgt>
                                        </p:tgtEl>
                                        <p:attrNameLst>
                                          <p:attrName>style.visibility</p:attrName>
                                        </p:attrNameLst>
                                      </p:cBhvr>
                                      <p:to>
                                        <p:strVal val="visible"/>
                                      </p:to>
                                    </p:set>
                                    <p:animEffect transition="in" filter="diamond(in)">
                                      <p:cBhvr>
                                        <p:cTn id="22" dur="2000"/>
                                        <p:tgtEl>
                                          <p:spTgt spid="14339">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14339">
                                            <p:txEl>
                                              <p:pRg st="7" end="7"/>
                                            </p:txEl>
                                          </p:spTgt>
                                        </p:tgtEl>
                                        <p:attrNameLst>
                                          <p:attrName>style.visibility</p:attrName>
                                        </p:attrNameLst>
                                      </p:cBhvr>
                                      <p:to>
                                        <p:strVal val="visible"/>
                                      </p:to>
                                    </p:set>
                                    <p:animEffect transition="in" filter="diamond(in)">
                                      <p:cBhvr>
                                        <p:cTn id="27" dur="2000"/>
                                        <p:tgtEl>
                                          <p:spTgt spid="14339">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14339">
                                            <p:txEl>
                                              <p:pRg st="9" end="9"/>
                                            </p:txEl>
                                          </p:spTgt>
                                        </p:tgtEl>
                                        <p:attrNameLst>
                                          <p:attrName>style.visibility</p:attrName>
                                        </p:attrNameLst>
                                      </p:cBhvr>
                                      <p:to>
                                        <p:strVal val="visible"/>
                                      </p:to>
                                    </p:set>
                                    <p:animEffect transition="in" filter="diamond(in)">
                                      <p:cBhvr>
                                        <p:cTn id="32" dur="2000"/>
                                        <p:tgtEl>
                                          <p:spTgt spid="14339">
                                            <p:txEl>
                                              <p:pRg st="9" end="9"/>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14339">
                                            <p:txEl>
                                              <p:pRg st="10" end="10"/>
                                            </p:txEl>
                                          </p:spTgt>
                                        </p:tgtEl>
                                        <p:attrNameLst>
                                          <p:attrName>style.visibility</p:attrName>
                                        </p:attrNameLst>
                                      </p:cBhvr>
                                      <p:to>
                                        <p:strVal val="visible"/>
                                      </p:to>
                                    </p:set>
                                    <p:animEffect transition="in" filter="diamond(in)">
                                      <p:cBhvr>
                                        <p:cTn id="37" dur="2000"/>
                                        <p:tgtEl>
                                          <p:spTgt spid="14339">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p:cNvSpPr>
          <p:nvPr>
            <p:ph type="title"/>
          </p:nvPr>
        </p:nvSpPr>
        <p:spPr>
          <a:ln/>
        </p:spPr>
        <p:txBody>
          <a:bodyPr vert="horz" wrap="square" lIns="91440" tIns="45720" rIns="91440" bIns="45720" anchor="ctr" anchorCtr="0"/>
          <a:lstStyle/>
          <a:p>
            <a:pPr eaLnBrk="1" hangingPunct="1"/>
            <a:endParaRPr lang="zh-CN" altLang="zh-CN" dirty="0"/>
          </a:p>
        </p:txBody>
      </p:sp>
      <p:sp>
        <p:nvSpPr>
          <p:cNvPr id="14339" name="Rectangle 3"/>
          <p:cNvSpPr>
            <a:spLocks noGrp="1"/>
          </p:cNvSpPr>
          <p:nvPr>
            <p:ph idx="1"/>
          </p:nvPr>
        </p:nvSpPr>
        <p:spPr>
          <a:xfrm>
            <a:off x="395537" y="1412776"/>
            <a:ext cx="8138864" cy="4607024"/>
          </a:xfrm>
          <a:ln/>
        </p:spPr>
        <p:txBody>
          <a:bodyPr vert="horz" wrap="square" lIns="91440" tIns="45720" rIns="91440" bIns="45720" anchor="t" anchorCtr="0"/>
          <a:lstStyle/>
          <a:p>
            <a:pPr eaLnBrk="1" hangingPunct="1">
              <a:lnSpc>
                <a:spcPct val="80000"/>
              </a:lnSpc>
              <a:buNone/>
            </a:pPr>
            <a:r>
              <a:rPr lang="zh-CN" altLang="en-US" sz="2400" dirty="0"/>
              <a:t>4) What</a:t>
            </a:r>
            <a:r>
              <a:rPr lang="en-US" altLang="zh-CN" sz="2400" dirty="0"/>
              <a:t>’</a:t>
            </a:r>
            <a:r>
              <a:rPr lang="zh-CN" altLang="en-US" sz="2400" dirty="0"/>
              <a:t>s the traditional cause of inflation?</a:t>
            </a:r>
          </a:p>
          <a:p>
            <a:pPr algn="just" eaLnBrk="1" hangingPunct="1">
              <a:lnSpc>
                <a:spcPct val="80000"/>
              </a:lnSpc>
              <a:buNone/>
            </a:pPr>
            <a:r>
              <a:rPr lang="zh-CN" altLang="en-US" sz="2400" u="sng" dirty="0">
                <a:sym typeface="Arial" panose="020B0604020202020204" pitchFamily="34" charset="0"/>
              </a:rPr>
              <a:t>One traditional cause of inflation is too much money in </a:t>
            </a:r>
            <a:endParaRPr lang="en-US" altLang="zh-CN" sz="2400" u="sng" dirty="0">
              <a:sym typeface="Arial" panose="020B0604020202020204" pitchFamily="34" charset="0"/>
            </a:endParaRPr>
          </a:p>
          <a:p>
            <a:pPr algn="just" eaLnBrk="1" hangingPunct="1">
              <a:lnSpc>
                <a:spcPct val="80000"/>
              </a:lnSpc>
              <a:buNone/>
            </a:pPr>
            <a:r>
              <a:rPr lang="zh-CN" altLang="en-US" sz="2400" u="sng" dirty="0">
                <a:sym typeface="Arial" panose="020B0604020202020204" pitchFamily="34" charset="0"/>
              </a:rPr>
              <a:t>to the goods and services available for sale. circulation </a:t>
            </a:r>
            <a:endParaRPr lang="en-US" altLang="zh-CN" sz="2400" u="sng" dirty="0">
              <a:sym typeface="Arial" panose="020B0604020202020204" pitchFamily="34" charset="0"/>
            </a:endParaRPr>
          </a:p>
          <a:p>
            <a:pPr algn="just" eaLnBrk="1" hangingPunct="1">
              <a:lnSpc>
                <a:spcPct val="80000"/>
              </a:lnSpc>
              <a:buNone/>
            </a:pPr>
            <a:r>
              <a:rPr lang="en-US" altLang="zh-CN" sz="2400" u="sng" dirty="0">
                <a:sym typeface="Arial" panose="020B0604020202020204" pitchFamily="34" charset="0"/>
              </a:rPr>
              <a:t>R</a:t>
            </a:r>
            <a:r>
              <a:rPr lang="zh-CN" altLang="en-US" sz="2400" u="sng" dirty="0">
                <a:sym typeface="Arial" panose="020B0604020202020204" pitchFamily="34" charset="0"/>
              </a:rPr>
              <a:t>elative</a:t>
            </a:r>
            <a:r>
              <a:rPr lang="en-US" altLang="zh-CN" sz="2400" u="sng" dirty="0">
                <a:sym typeface="Arial" panose="020B0604020202020204" pitchFamily="34" charset="0"/>
              </a:rPr>
              <a:t>.</a:t>
            </a:r>
            <a:r>
              <a:rPr lang="zh-CN" altLang="en-US" sz="2400" u="sng" dirty="0">
                <a:sym typeface="Arial" panose="020B0604020202020204" pitchFamily="34" charset="0"/>
              </a:rPr>
              <a:t> </a:t>
            </a:r>
          </a:p>
          <a:p>
            <a:pPr eaLnBrk="1" hangingPunct="1">
              <a:lnSpc>
                <a:spcPct val="80000"/>
              </a:lnSpc>
              <a:buNone/>
            </a:pPr>
            <a:r>
              <a:rPr lang="zh-CN" altLang="en-US" sz="2400" dirty="0"/>
              <a:t>5) What dangers do all the economies face?</a:t>
            </a:r>
            <a:endParaRPr lang="en-US" altLang="zh-CN" sz="2400" dirty="0"/>
          </a:p>
          <a:p>
            <a:pPr eaLnBrk="1" hangingPunct="1">
              <a:lnSpc>
                <a:spcPct val="80000"/>
              </a:lnSpc>
              <a:buNone/>
            </a:pPr>
            <a:r>
              <a:rPr lang="zh-CN" altLang="en-US" sz="2400" dirty="0">
                <a:sym typeface="Arial" panose="020B0604020202020204" pitchFamily="34" charset="0"/>
              </a:rPr>
              <a:t> </a:t>
            </a:r>
            <a:r>
              <a:rPr lang="zh-CN" altLang="en-US" sz="2400" u="sng" dirty="0">
                <a:sym typeface="Arial" panose="020B0604020202020204" pitchFamily="34" charset="0"/>
              </a:rPr>
              <a:t>All economies face the twin dangers of inflation and </a:t>
            </a:r>
            <a:endParaRPr lang="en-US" altLang="zh-CN" sz="2400" u="sng" dirty="0">
              <a:sym typeface="Arial" panose="020B0604020202020204" pitchFamily="34" charset="0"/>
            </a:endParaRPr>
          </a:p>
          <a:p>
            <a:pPr eaLnBrk="1" hangingPunct="1">
              <a:lnSpc>
                <a:spcPct val="80000"/>
              </a:lnSpc>
              <a:buNone/>
            </a:pPr>
            <a:r>
              <a:rPr lang="zh-CN" altLang="en-US" sz="2400" u="sng" dirty="0">
                <a:sym typeface="Arial" panose="020B0604020202020204" pitchFamily="34" charset="0"/>
              </a:rPr>
              <a:t>unemployment.</a:t>
            </a:r>
          </a:p>
          <a:p>
            <a:pPr eaLnBrk="1" hangingPunct="1">
              <a:lnSpc>
                <a:spcPct val="80000"/>
              </a:lnSpc>
              <a:buNone/>
            </a:pPr>
            <a:r>
              <a:rPr lang="zh-CN" altLang="en-US" sz="2400" dirty="0"/>
              <a:t>6) What is unemployment?</a:t>
            </a:r>
          </a:p>
          <a:p>
            <a:pPr eaLnBrk="1" hangingPunct="1">
              <a:lnSpc>
                <a:spcPct val="80000"/>
              </a:lnSpc>
              <a:buNone/>
            </a:pPr>
            <a:r>
              <a:rPr lang="zh-CN" altLang="en-US" sz="2400" u="sng" dirty="0"/>
              <a:t>Unemployment is defined as the joblessness of people </a:t>
            </a:r>
            <a:endParaRPr lang="en-US" altLang="zh-CN" sz="2400" u="sng" dirty="0"/>
          </a:p>
          <a:p>
            <a:pPr eaLnBrk="1" hangingPunct="1">
              <a:lnSpc>
                <a:spcPct val="80000"/>
              </a:lnSpc>
              <a:buNone/>
            </a:pPr>
            <a:r>
              <a:rPr lang="zh-CN" altLang="en-US" sz="2400" u="sng" dirty="0"/>
              <a:t>actively looking for work.</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p:cNvSpPr>
          <p:nvPr>
            <p:ph type="title"/>
          </p:nvPr>
        </p:nvSpPr>
        <p:spPr>
          <a:ln/>
        </p:spPr>
        <p:txBody>
          <a:bodyPr vert="horz" wrap="square" lIns="91440" tIns="45720" rIns="91440" bIns="45720" anchor="ctr" anchorCtr="0"/>
          <a:lstStyle/>
          <a:p>
            <a:pPr eaLnBrk="1" hangingPunct="1"/>
            <a:endParaRPr lang="zh-CN" altLang="zh-CN" dirty="0"/>
          </a:p>
        </p:txBody>
      </p:sp>
      <p:sp>
        <p:nvSpPr>
          <p:cNvPr id="15363" name="Rectangle 3"/>
          <p:cNvSpPr>
            <a:spLocks noGrp="1"/>
          </p:cNvSpPr>
          <p:nvPr>
            <p:ph idx="1"/>
          </p:nvPr>
        </p:nvSpPr>
        <p:spPr>
          <a:xfrm>
            <a:off x="395536" y="1412776"/>
            <a:ext cx="8015287" cy="4419600"/>
          </a:xfrm>
          <a:ln/>
        </p:spPr>
        <p:txBody>
          <a:bodyPr vert="horz" wrap="square" lIns="91440" tIns="45720" rIns="91440" bIns="45720" anchor="t" anchorCtr="0"/>
          <a:lstStyle/>
          <a:p>
            <a:pPr eaLnBrk="1" hangingPunct="1">
              <a:lnSpc>
                <a:spcPct val="90000"/>
              </a:lnSpc>
              <a:buNone/>
            </a:pPr>
            <a:r>
              <a:rPr lang="zh-CN" altLang="en-US" sz="2400" dirty="0"/>
              <a:t>7) What types of unemployment?</a:t>
            </a:r>
          </a:p>
          <a:p>
            <a:pPr eaLnBrk="1" hangingPunct="1">
              <a:lnSpc>
                <a:spcPct val="90000"/>
              </a:lnSpc>
              <a:buNone/>
            </a:pPr>
            <a:r>
              <a:rPr lang="zh-CN" altLang="en-US" sz="2400" dirty="0"/>
              <a:t>    </a:t>
            </a:r>
            <a:r>
              <a:rPr lang="zh-CN" altLang="en-US" sz="2400" u="sng" dirty="0"/>
              <a:t>There are four types of unemployment:  frictional, seasonal, cyclical and structural.</a:t>
            </a:r>
          </a:p>
          <a:p>
            <a:pPr eaLnBrk="1" hangingPunct="1">
              <a:lnSpc>
                <a:spcPct val="90000"/>
              </a:lnSpc>
              <a:buNone/>
            </a:pPr>
            <a:r>
              <a:rPr lang="zh-CN" altLang="en-US" sz="2400" dirty="0"/>
              <a:t>8) What</a:t>
            </a:r>
            <a:r>
              <a:rPr lang="en-US" altLang="zh-CN" sz="2400" dirty="0"/>
              <a:t>’</a:t>
            </a:r>
            <a:r>
              <a:rPr lang="zh-CN" altLang="en-US" sz="2400" dirty="0"/>
              <a:t>s the frictional unemployment?</a:t>
            </a:r>
          </a:p>
          <a:p>
            <a:pPr eaLnBrk="1" hangingPunct="1">
              <a:lnSpc>
                <a:spcPct val="90000"/>
              </a:lnSpc>
              <a:buNone/>
            </a:pPr>
            <a:r>
              <a:rPr lang="zh-CN" altLang="en-US" sz="2400" dirty="0"/>
              <a:t>    </a:t>
            </a:r>
            <a:r>
              <a:rPr lang="zh-CN" altLang="en-US" sz="2400" u="sng" dirty="0"/>
              <a:t>Frictional unemployment refers to the 2 and 3 percent of labor force who are temporarily not working but are looking for job.</a:t>
            </a:r>
          </a:p>
          <a:p>
            <a:pPr eaLnBrk="1" hangingPunct="1">
              <a:lnSpc>
                <a:spcPct val="90000"/>
              </a:lnSpc>
              <a:buNone/>
            </a:pPr>
            <a:r>
              <a:rPr lang="zh-CN" altLang="en-US" sz="2400" dirty="0"/>
              <a:t>9) What</a:t>
            </a:r>
            <a:r>
              <a:rPr lang="en-US" altLang="zh-CN" sz="2400" dirty="0"/>
              <a:t>’</a:t>
            </a:r>
            <a:r>
              <a:rPr lang="zh-CN" altLang="en-US" sz="2400" dirty="0"/>
              <a:t>s the seasonal unemployment?</a:t>
            </a:r>
          </a:p>
          <a:p>
            <a:pPr eaLnBrk="1" hangingPunct="1">
              <a:lnSpc>
                <a:spcPct val="90000"/>
              </a:lnSpc>
              <a:buNone/>
            </a:pPr>
            <a:r>
              <a:rPr lang="zh-CN" altLang="en-US" sz="2400" dirty="0"/>
              <a:t>    </a:t>
            </a:r>
            <a:r>
              <a:rPr lang="zh-CN" altLang="en-US" sz="2400" u="sng" dirty="0"/>
              <a:t>Seasonal unemployment refers to the joblessness of workers in a seasonal industry.</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p:cNvSpPr>
          <p:nvPr>
            <p:ph type="title"/>
          </p:nvPr>
        </p:nvSpPr>
        <p:spPr>
          <a:ln/>
        </p:spPr>
        <p:txBody>
          <a:bodyPr vert="horz" wrap="square" lIns="91440" tIns="45720" rIns="91440" bIns="45720" anchor="ctr" anchorCtr="0"/>
          <a:lstStyle/>
          <a:p>
            <a:pPr eaLnBrk="1" hangingPunct="1"/>
            <a:endParaRPr lang="zh-CN" altLang="zh-CN" dirty="0"/>
          </a:p>
        </p:txBody>
      </p:sp>
      <p:sp>
        <p:nvSpPr>
          <p:cNvPr id="16387" name="Rectangle 3"/>
          <p:cNvSpPr>
            <a:spLocks noGrp="1"/>
          </p:cNvSpPr>
          <p:nvPr>
            <p:ph idx="1"/>
          </p:nvPr>
        </p:nvSpPr>
        <p:spPr>
          <a:xfrm>
            <a:off x="285750" y="1412776"/>
            <a:ext cx="7924800" cy="4419600"/>
          </a:xfrm>
          <a:ln/>
        </p:spPr>
        <p:txBody>
          <a:bodyPr vert="horz" wrap="square" lIns="91440" tIns="45720" rIns="91440" bIns="45720" anchor="t" anchorCtr="0"/>
          <a:lstStyle/>
          <a:p>
            <a:pPr marL="0" indent="0" eaLnBrk="1" hangingPunct="1">
              <a:lnSpc>
                <a:spcPct val="90000"/>
              </a:lnSpc>
              <a:buNone/>
            </a:pPr>
            <a:r>
              <a:rPr lang="zh-CN" altLang="zh-CN" sz="2400" dirty="0"/>
              <a:t>10) What</a:t>
            </a:r>
            <a:r>
              <a:rPr lang="en-US" altLang="zh-CN" sz="2400" dirty="0"/>
              <a:t>’</a:t>
            </a:r>
            <a:r>
              <a:rPr lang="zh-CN" altLang="zh-CN" sz="2400" dirty="0"/>
              <a:t>s the cyclical unemployment?</a:t>
            </a:r>
          </a:p>
          <a:p>
            <a:pPr marL="0" indent="0" eaLnBrk="1" hangingPunct="1">
              <a:lnSpc>
                <a:spcPct val="90000"/>
              </a:lnSpc>
              <a:buNone/>
            </a:pPr>
            <a:r>
              <a:rPr lang="zh-CN" altLang="zh-CN" sz="2400" u="sng" dirty="0"/>
              <a:t>Cyclical unemployment refers to the joblessness due to a stagnant economy.</a:t>
            </a:r>
          </a:p>
          <a:p>
            <a:pPr marL="0" indent="0" eaLnBrk="1" hangingPunct="1">
              <a:lnSpc>
                <a:spcPct val="90000"/>
              </a:lnSpc>
              <a:buNone/>
            </a:pPr>
            <a:r>
              <a:rPr lang="zh-CN" altLang="zh-CN" sz="2400" dirty="0"/>
              <a:t>11) What</a:t>
            </a:r>
            <a:r>
              <a:rPr lang="en-US" altLang="zh-CN" sz="2400" dirty="0"/>
              <a:t>’</a:t>
            </a:r>
            <a:r>
              <a:rPr lang="zh-CN" altLang="zh-CN" sz="2400" dirty="0"/>
              <a:t>s the structural unemployment?</a:t>
            </a:r>
          </a:p>
          <a:p>
            <a:pPr marL="0" indent="0" algn="just" eaLnBrk="1" hangingPunct="1">
              <a:lnSpc>
                <a:spcPct val="90000"/>
              </a:lnSpc>
              <a:buNone/>
            </a:pPr>
            <a:r>
              <a:rPr lang="zh-CN" altLang="zh-CN" sz="2400" u="sng" dirty="0"/>
              <a:t>Structural employment refers to the joblessness due to the lack of the necessary skills for available job or due to the skills being no longer in demand.</a:t>
            </a:r>
          </a:p>
          <a:p>
            <a:pPr marL="0" indent="0" eaLnBrk="1" hangingPunct="1">
              <a:lnSpc>
                <a:spcPct val="90000"/>
              </a:lnSpc>
              <a:buNone/>
            </a:pPr>
            <a:r>
              <a:rPr lang="zh-CN" altLang="zh-CN" sz="2400" dirty="0"/>
              <a:t>12) How does the government combat inflation and unemployment?</a:t>
            </a:r>
          </a:p>
          <a:p>
            <a:pPr marL="0" indent="0" algn="just" eaLnBrk="1" hangingPunct="1">
              <a:lnSpc>
                <a:spcPct val="90000"/>
              </a:lnSpc>
              <a:buNone/>
            </a:pPr>
            <a:r>
              <a:rPr lang="zh-CN" altLang="zh-CN" sz="2400" u="sng" dirty="0"/>
              <a:t>The government can use monetary or fiscal policy, or both, to combat inflation and unemployment.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p:cNvSpPr>
          <p:nvPr>
            <p:ph type="title"/>
          </p:nvPr>
        </p:nvSpPr>
        <p:spPr>
          <a:ln/>
        </p:spPr>
        <p:txBody>
          <a:bodyPr vert="horz" wrap="square" lIns="91440" tIns="45720" rIns="91440" bIns="45720" anchor="ctr" anchorCtr="0"/>
          <a:lstStyle/>
          <a:p>
            <a:pPr eaLnBrk="1" hangingPunct="1"/>
            <a:endParaRPr lang="zh-CN" altLang="zh-CN" dirty="0"/>
          </a:p>
        </p:txBody>
      </p:sp>
      <p:sp>
        <p:nvSpPr>
          <p:cNvPr id="17411" name="Rectangle 3"/>
          <p:cNvSpPr>
            <a:spLocks noGrp="1"/>
          </p:cNvSpPr>
          <p:nvPr>
            <p:ph idx="1"/>
          </p:nvPr>
        </p:nvSpPr>
        <p:spPr>
          <a:xfrm>
            <a:off x="395536" y="1412776"/>
            <a:ext cx="8138864" cy="4607024"/>
          </a:xfrm>
          <a:ln/>
        </p:spPr>
        <p:txBody>
          <a:bodyPr vert="horz" wrap="square" lIns="91440" tIns="45720" rIns="91440" bIns="45720" anchor="t" anchorCtr="0"/>
          <a:lstStyle/>
          <a:p>
            <a:pPr marL="0" indent="0" eaLnBrk="1" hangingPunct="1">
              <a:buNone/>
            </a:pPr>
            <a:r>
              <a:rPr lang="zh-CN" altLang="en-US" sz="2400" dirty="0"/>
              <a:t>13) What can pull money out of circulation if government spending does not increase?</a:t>
            </a:r>
          </a:p>
          <a:p>
            <a:pPr marL="0" indent="0" eaLnBrk="1" hangingPunct="1">
              <a:buNone/>
            </a:pPr>
            <a:r>
              <a:rPr lang="zh-CN" altLang="en-US" sz="2400" u="sng" dirty="0"/>
              <a:t>A tax increase can pull money out circulation if government spending does not increase.</a:t>
            </a:r>
          </a:p>
          <a:p>
            <a:pPr eaLnBrk="1" hangingPunct="1">
              <a:lnSpc>
                <a:spcPct val="90000"/>
              </a:lnSpc>
              <a:buNone/>
            </a:pPr>
            <a:r>
              <a:rPr lang="zh-CN" altLang="en-US" sz="2400" dirty="0"/>
              <a:t>14) What determines both the price of goods and </a:t>
            </a:r>
            <a:endParaRPr lang="en-US" altLang="zh-CN" sz="2400" dirty="0"/>
          </a:p>
          <a:p>
            <a:pPr eaLnBrk="1" hangingPunct="1">
              <a:lnSpc>
                <a:spcPct val="90000"/>
              </a:lnSpc>
              <a:buNone/>
            </a:pPr>
            <a:r>
              <a:rPr lang="zh-CN" altLang="en-US" sz="2400" dirty="0"/>
              <a:t>services and the amount sold?</a:t>
            </a:r>
          </a:p>
          <a:p>
            <a:pPr marL="0" indent="0" eaLnBrk="1" hangingPunct="1">
              <a:buNone/>
            </a:pPr>
            <a:r>
              <a:rPr lang="zh-CN" altLang="en-US" sz="2400" u="sng" dirty="0"/>
              <a:t>The interaction of people in markets determines both the price of goods and services and the amount sold.</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p:cNvSpPr>
          <p:nvPr>
            <p:ph type="title"/>
          </p:nvPr>
        </p:nvSpPr>
        <p:spPr>
          <a:ln/>
        </p:spPr>
        <p:txBody>
          <a:bodyPr vert="horz" wrap="square" lIns="91440" tIns="45720" rIns="91440" bIns="45720" anchor="ctr" anchorCtr="0"/>
          <a:lstStyle/>
          <a:p>
            <a:pPr eaLnBrk="1" hangingPunct="1"/>
            <a:endParaRPr lang="zh-CN" altLang="zh-CN" dirty="0"/>
          </a:p>
        </p:txBody>
      </p:sp>
      <p:sp>
        <p:nvSpPr>
          <p:cNvPr id="18435" name="Rectangle 3"/>
          <p:cNvSpPr>
            <a:spLocks noGrp="1"/>
          </p:cNvSpPr>
          <p:nvPr>
            <p:ph idx="1"/>
          </p:nvPr>
        </p:nvSpPr>
        <p:spPr>
          <a:xfrm>
            <a:off x="395536" y="1412776"/>
            <a:ext cx="7924800" cy="4419600"/>
          </a:xfrm>
          <a:ln/>
        </p:spPr>
        <p:txBody>
          <a:bodyPr vert="horz" wrap="square" lIns="91440" tIns="45720" rIns="91440" bIns="45720" anchor="t" anchorCtr="0"/>
          <a:lstStyle/>
          <a:p>
            <a:pPr marL="0" indent="0" eaLnBrk="1" hangingPunct="1">
              <a:buNone/>
            </a:pPr>
            <a:r>
              <a:rPr lang="zh-CN" altLang="zh-CN" sz="2400" dirty="0"/>
              <a:t>15) What information is vital for businesses?  Why?</a:t>
            </a:r>
          </a:p>
          <a:p>
            <a:pPr marL="0" indent="0" algn="just" eaLnBrk="1" hangingPunct="1">
              <a:buNone/>
            </a:pPr>
            <a:r>
              <a:rPr lang="zh-CN" altLang="zh-CN" sz="2400" u="sng" dirty="0"/>
              <a:t>The market information, i.e., the prices of the goods and services and the amount sold, is vital for businesses because their survival depends on selling enough of their products at a high enough price to pay the expenses and return a profit.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p:cNvSpPr>
          <p:nvPr>
            <p:ph type="title"/>
          </p:nvPr>
        </p:nvSpPr>
        <p:spPr>
          <a:ln/>
        </p:spPr>
        <p:txBody>
          <a:bodyPr vert="horz" wrap="square" lIns="91440" tIns="45720" rIns="91440" bIns="45720" anchor="ctr" anchorCtr="0"/>
          <a:lstStyle/>
          <a:p>
            <a:pPr eaLnBrk="1" hangingPunct="1"/>
            <a:endParaRPr lang="zh-CN" altLang="zh-CN" dirty="0"/>
          </a:p>
        </p:txBody>
      </p:sp>
      <p:sp>
        <p:nvSpPr>
          <p:cNvPr id="19459" name="Rectangle 3"/>
          <p:cNvSpPr>
            <a:spLocks noGrp="1"/>
          </p:cNvSpPr>
          <p:nvPr>
            <p:ph idx="1"/>
          </p:nvPr>
        </p:nvSpPr>
        <p:spPr>
          <a:xfrm>
            <a:off x="467544" y="1412776"/>
            <a:ext cx="7924800" cy="4419600"/>
          </a:xfrm>
          <a:ln/>
        </p:spPr>
        <p:txBody>
          <a:bodyPr vert="horz" wrap="square" lIns="91440" tIns="45720" rIns="91440" bIns="45720" anchor="t" anchorCtr="0"/>
          <a:lstStyle/>
          <a:p>
            <a:pPr marL="0" indent="0" eaLnBrk="1" hangingPunct="1">
              <a:buNone/>
            </a:pPr>
            <a:r>
              <a:rPr lang="zh-CN" altLang="zh-CN" sz="2400" dirty="0"/>
              <a:t>16) What will happen if the actual price in the market is different from the equilibrium price?</a:t>
            </a:r>
          </a:p>
          <a:p>
            <a:pPr marL="0" indent="0" algn="just" eaLnBrk="1" hangingPunct="1">
              <a:buNone/>
            </a:pPr>
            <a:r>
              <a:rPr lang="zh-CN" altLang="zh-CN" sz="2400" u="sng" dirty="0"/>
              <a:t>If the actual price in the market is different from the equilibrium price, people</a:t>
            </a:r>
            <a:r>
              <a:rPr lang="en-US" altLang="zh-CN" sz="2400" u="sng" dirty="0"/>
              <a:t>’</a:t>
            </a:r>
            <a:r>
              <a:rPr lang="zh-CN" altLang="zh-CN" sz="2400" u="sng" dirty="0"/>
              <a:t>s behavior, will generate forces that return the prevailing price to the equilibrium price, that is, the price competition among demanders will drive the price back up to the equilibrium price.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p:cNvSpPr>
          <p:nvPr>
            <p:ph type="title"/>
          </p:nvPr>
        </p:nvSpPr>
        <p:spPr>
          <a:ln/>
        </p:spPr>
        <p:txBody>
          <a:bodyPr vert="horz" wrap="square" lIns="91440" tIns="45720" rIns="91440" bIns="45720" anchor="ctr" anchorCtr="0"/>
          <a:lstStyle/>
          <a:p>
            <a:pPr eaLnBrk="1" hangingPunct="1"/>
            <a:endParaRPr lang="zh-CN" altLang="zh-CN" dirty="0"/>
          </a:p>
        </p:txBody>
      </p:sp>
      <p:sp>
        <p:nvSpPr>
          <p:cNvPr id="20483" name="Rectangle 3"/>
          <p:cNvSpPr>
            <a:spLocks noGrp="1"/>
          </p:cNvSpPr>
          <p:nvPr>
            <p:ph idx="1"/>
          </p:nvPr>
        </p:nvSpPr>
        <p:spPr>
          <a:xfrm>
            <a:off x="395536" y="1412776"/>
            <a:ext cx="7924800" cy="4419600"/>
          </a:xfrm>
          <a:ln/>
        </p:spPr>
        <p:txBody>
          <a:bodyPr vert="horz" wrap="square" lIns="91440" tIns="45720" rIns="91440" bIns="45720" anchor="t" anchorCtr="0"/>
          <a:lstStyle/>
          <a:p>
            <a:pPr marL="0" indent="0" eaLnBrk="1" hangingPunct="1">
              <a:lnSpc>
                <a:spcPct val="90000"/>
              </a:lnSpc>
              <a:buNone/>
            </a:pPr>
            <a:r>
              <a:rPr lang="zh-CN" altLang="zh-CN" sz="2400" dirty="0"/>
              <a:t>17) What</a:t>
            </a:r>
            <a:r>
              <a:rPr lang="en-US" altLang="zh-CN" sz="2400" dirty="0"/>
              <a:t>’</a:t>
            </a:r>
            <a:r>
              <a:rPr lang="zh-CN" altLang="zh-CN" sz="2400" dirty="0"/>
              <a:t>s the relationship between changes in demand and changes in quantity demanded?</a:t>
            </a:r>
          </a:p>
          <a:p>
            <a:pPr marL="0" indent="0" algn="just" eaLnBrk="1" hangingPunct="1">
              <a:lnSpc>
                <a:spcPct val="90000"/>
              </a:lnSpc>
              <a:buNone/>
            </a:pPr>
            <a:r>
              <a:rPr lang="zh-CN" altLang="zh-CN" sz="2400" u="sng" dirty="0"/>
              <a:t>When the price of the goods changes, there is movement along the demand curve.  When the determinants of demand change, such as an increase in demanders</a:t>
            </a:r>
            <a:r>
              <a:rPr lang="en-US" altLang="zh-CN" sz="2400" u="sng" dirty="0"/>
              <a:t>’</a:t>
            </a:r>
            <a:r>
              <a:rPr lang="zh-CN" altLang="zh-CN" sz="2400" u="sng" dirty="0"/>
              <a:t> income, we expect a larger number of goods to be sold at every price.  This means a whole new demand curve, one has shifted to the right of the old one.  In fact, a whole family of demand curves exists, one for each level of income.  Every time the demand shifts, there is a new intersection with the supply curve and a new equilibrium price.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p:cNvSpPr>
          <p:nvPr>
            <p:ph type="title"/>
          </p:nvPr>
        </p:nvSpPr>
        <p:spPr>
          <a:xfrm>
            <a:off x="179513" y="228600"/>
            <a:ext cx="8031038" cy="914400"/>
          </a:xfrm>
          <a:ln/>
        </p:spPr>
        <p:txBody>
          <a:bodyPr vert="horz" wrap="square" lIns="91440" tIns="45720" rIns="91440" bIns="45720" anchor="ctr" anchorCtr="0"/>
          <a:lstStyle/>
          <a:p>
            <a:pPr eaLnBrk="1" hangingPunct="1"/>
            <a:r>
              <a:rPr lang="en-US" altLang="zh-CN" sz="2800" dirty="0"/>
              <a:t>Ⅰ</a:t>
            </a:r>
            <a:r>
              <a:rPr lang="zh-CN" altLang="en-US" sz="2800" dirty="0"/>
              <a:t>. Explanatory Notes on Technical Terms（专业术语）</a:t>
            </a:r>
          </a:p>
        </p:txBody>
      </p:sp>
      <p:sp>
        <p:nvSpPr>
          <p:cNvPr id="4099" name="Rectangle 3"/>
          <p:cNvSpPr>
            <a:spLocks noGrp="1"/>
          </p:cNvSpPr>
          <p:nvPr>
            <p:ph idx="1"/>
          </p:nvPr>
        </p:nvSpPr>
        <p:spPr>
          <a:xfrm>
            <a:off x="395536" y="1600200"/>
            <a:ext cx="8138864" cy="4419600"/>
          </a:xfrm>
          <a:ln/>
        </p:spPr>
        <p:txBody>
          <a:bodyPr vert="horz" wrap="square" lIns="91440" tIns="45720" rIns="91440" bIns="45720" anchor="t" anchorCtr="0"/>
          <a:lstStyle/>
          <a:p>
            <a:pPr eaLnBrk="1" hangingPunct="1">
              <a:lnSpc>
                <a:spcPct val="80000"/>
              </a:lnSpc>
              <a:buNone/>
            </a:pPr>
            <a:r>
              <a:rPr lang="zh-CN" altLang="zh-CN" sz="2400" dirty="0"/>
              <a:t>1. be universally acknowledge to/that … — 承认；认可。 e.g.</a:t>
            </a:r>
          </a:p>
          <a:p>
            <a:pPr eaLnBrk="1" hangingPunct="1">
              <a:lnSpc>
                <a:spcPct val="80000"/>
              </a:lnSpc>
              <a:buNone/>
            </a:pPr>
            <a:r>
              <a:rPr lang="zh-CN" altLang="zh-CN" sz="2400" dirty="0"/>
              <a:t>    It is generally acknowledge that our factory products of high quality.</a:t>
            </a:r>
          </a:p>
          <a:p>
            <a:pPr eaLnBrk="1" hangingPunct="1">
              <a:lnSpc>
                <a:spcPct val="80000"/>
              </a:lnSpc>
              <a:buNone/>
            </a:pPr>
            <a:r>
              <a:rPr lang="zh-CN" altLang="zh-CN" sz="2400" dirty="0"/>
              <a:t>    我厂生产的产品质量可靠，这得到普遍认可。</a:t>
            </a:r>
          </a:p>
          <a:p>
            <a:pPr eaLnBrk="1" hangingPunct="1">
              <a:lnSpc>
                <a:spcPct val="80000"/>
              </a:lnSpc>
              <a:buNone/>
            </a:pPr>
            <a:r>
              <a:rPr lang="zh-CN" altLang="zh-CN" sz="2400" dirty="0"/>
              <a:t>2. inflation — 当物价上涨或国家货币的购买力下降时出现的情况叫做通货膨胀。</a:t>
            </a:r>
          </a:p>
          <a:p>
            <a:pPr eaLnBrk="1" hangingPunct="1">
              <a:lnSpc>
                <a:spcPct val="80000"/>
              </a:lnSpc>
              <a:buNone/>
            </a:pPr>
            <a:r>
              <a:rPr lang="zh-CN" altLang="zh-CN" sz="2400" dirty="0"/>
              <a:t>3. demand-pull inflation — (过高的) 需求所引起的通货膨胀，即需求拉力型通货膨胀。</a:t>
            </a:r>
          </a:p>
          <a:p>
            <a:pPr eaLnBrk="1" hangingPunct="1">
              <a:lnSpc>
                <a:spcPct val="80000"/>
              </a:lnSpc>
              <a:buNone/>
            </a:pPr>
            <a:r>
              <a:rPr lang="zh-CN" altLang="zh-CN" sz="2400" dirty="0"/>
              <a:t>4. cost-push inflation — 因成本的相当大的增加且后又转嫁到消费者身上而产生的通货膨胀，即成本推动型通货膨胀。</a:t>
            </a:r>
          </a:p>
          <a:p>
            <a:pPr eaLnBrk="1" hangingPunct="1">
              <a:lnSpc>
                <a:spcPct val="80000"/>
              </a:lnSpc>
              <a:buNone/>
            </a:pPr>
            <a:r>
              <a:rPr lang="zh-CN" altLang="zh-CN" sz="2400" dirty="0"/>
              <a:t>5. </a:t>
            </a:r>
            <a:r>
              <a:rPr lang="en-US" altLang="zh-CN" sz="2400" dirty="0">
                <a:solidFill>
                  <a:srgbClr val="FF0000"/>
                </a:solidFill>
              </a:rPr>
              <a:t>m</a:t>
            </a:r>
            <a:r>
              <a:rPr lang="zh-CN" altLang="zh-CN" sz="2400" dirty="0"/>
              <a:t>onetary policy — 货币政策指的是控制国家货币投放量的政府政策。</a:t>
            </a:r>
          </a:p>
          <a:p>
            <a:pPr eaLnBrk="1" hangingPunct="1">
              <a:lnSpc>
                <a:spcPct val="80000"/>
              </a:lnSpc>
            </a:pPr>
            <a:endParaRPr lang="zh-CN" altLang="zh-CN" sz="24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p:cNvSpPr>
          <p:nvPr>
            <p:ph type="title"/>
          </p:nvPr>
        </p:nvSpPr>
        <p:spPr>
          <a:ln/>
        </p:spPr>
        <p:txBody>
          <a:bodyPr vert="horz" wrap="square" lIns="91440" tIns="45720" rIns="91440" bIns="45720" anchor="ctr" anchorCtr="0"/>
          <a:lstStyle/>
          <a:p>
            <a:pPr eaLnBrk="1" hangingPunct="1"/>
            <a:endParaRPr lang="zh-CN" altLang="zh-CN" dirty="0"/>
          </a:p>
        </p:txBody>
      </p:sp>
      <p:sp>
        <p:nvSpPr>
          <p:cNvPr id="21507" name="Rectangle 3"/>
          <p:cNvSpPr>
            <a:spLocks noGrp="1"/>
          </p:cNvSpPr>
          <p:nvPr>
            <p:ph idx="1"/>
          </p:nvPr>
        </p:nvSpPr>
        <p:spPr>
          <a:xfrm>
            <a:off x="395536" y="1484784"/>
            <a:ext cx="7924800" cy="4419600"/>
          </a:xfrm>
          <a:ln/>
        </p:spPr>
        <p:txBody>
          <a:bodyPr vert="horz" wrap="square" lIns="91440" tIns="45720" rIns="91440" bIns="45720" anchor="t" anchorCtr="0"/>
          <a:lstStyle/>
          <a:p>
            <a:pPr marL="0" indent="0" eaLnBrk="1" hangingPunct="1">
              <a:buNone/>
            </a:pPr>
            <a:r>
              <a:rPr lang="zh-CN" altLang="zh-CN" sz="2400" dirty="0"/>
              <a:t>18) What</a:t>
            </a:r>
            <a:r>
              <a:rPr lang="en-US" altLang="zh-CN" sz="2400" dirty="0"/>
              <a:t>’</a:t>
            </a:r>
            <a:r>
              <a:rPr lang="zh-CN" altLang="zh-CN" sz="2400" dirty="0"/>
              <a:t>s the relationship between changes in supply and changes in quantity supplied?</a:t>
            </a:r>
          </a:p>
          <a:p>
            <a:pPr marL="0" indent="0" algn="just" eaLnBrk="1" hangingPunct="1">
              <a:buNone/>
            </a:pPr>
            <a:r>
              <a:rPr lang="zh-CN" altLang="zh-CN" sz="2400" u="sng" dirty="0"/>
              <a:t>Shifts in the supply curve can be caused by changes in the prices of labor and raw materials of products.  For example, if the price of labor increases, some suppliers will cut back the hours they are open or otherwise reduce production.  This shifts the supply curve to the left with higher equilibrium price and lower equilibrium quantity.</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p:cNvSpPr>
          <p:nvPr>
            <p:ph type="title"/>
          </p:nvPr>
        </p:nvSpPr>
        <p:spPr>
          <a:ln/>
        </p:spPr>
        <p:txBody>
          <a:bodyPr vert="horz" wrap="square" lIns="91440" tIns="45720" rIns="91440" bIns="45720" anchor="ctr" anchorCtr="0"/>
          <a:lstStyle/>
          <a:p>
            <a:pPr eaLnBrk="1" hangingPunct="1"/>
            <a:r>
              <a:rPr lang="zh-CN" altLang="zh-CN" sz="2500" dirty="0"/>
              <a:t>2. Translate the Following Economic Terms into English:</a:t>
            </a:r>
          </a:p>
        </p:txBody>
      </p:sp>
      <p:sp>
        <p:nvSpPr>
          <p:cNvPr id="23555" name="Rectangle 3"/>
          <p:cNvSpPr>
            <a:spLocks noGrp="1"/>
          </p:cNvSpPr>
          <p:nvPr>
            <p:ph idx="1"/>
          </p:nvPr>
        </p:nvSpPr>
        <p:spPr>
          <a:xfrm>
            <a:off x="395536" y="1484784"/>
            <a:ext cx="8138864" cy="4419600"/>
          </a:xfrm>
          <a:ln/>
        </p:spPr>
        <p:txBody>
          <a:bodyPr vert="horz" wrap="square" lIns="91440" tIns="45720" rIns="91440" bIns="45720" anchor="t" anchorCtr="0"/>
          <a:lstStyle/>
          <a:p>
            <a:pPr marL="609600" indent="-609600" eaLnBrk="1" hangingPunct="1">
              <a:lnSpc>
                <a:spcPct val="80000"/>
              </a:lnSpc>
              <a:buNone/>
            </a:pPr>
            <a:r>
              <a:rPr lang="zh-CN" altLang="zh-CN" sz="2400" dirty="0"/>
              <a:t>1)  总体</a:t>
            </a:r>
          </a:p>
          <a:p>
            <a:pPr marL="609600" indent="-609600" eaLnBrk="1" hangingPunct="1">
              <a:lnSpc>
                <a:spcPct val="80000"/>
              </a:lnSpc>
              <a:buNone/>
            </a:pPr>
            <a:r>
              <a:rPr lang="zh-CN" altLang="zh-CN" sz="2400" dirty="0"/>
              <a:t>    overall operation </a:t>
            </a:r>
          </a:p>
          <a:p>
            <a:pPr marL="609600" indent="-609600" eaLnBrk="1" hangingPunct="1">
              <a:lnSpc>
                <a:spcPct val="80000"/>
              </a:lnSpc>
              <a:buNone/>
            </a:pPr>
            <a:r>
              <a:rPr lang="zh-CN" altLang="zh-CN" sz="2400" dirty="0"/>
              <a:t>2）宏观经济学 </a:t>
            </a:r>
          </a:p>
          <a:p>
            <a:pPr marL="609600" indent="-609600" eaLnBrk="1" hangingPunct="1">
              <a:lnSpc>
                <a:spcPct val="80000"/>
              </a:lnSpc>
              <a:buNone/>
            </a:pPr>
            <a:r>
              <a:rPr lang="zh-CN" altLang="zh-CN" sz="2400" dirty="0"/>
              <a:t>    macroeconomics</a:t>
            </a:r>
          </a:p>
          <a:p>
            <a:pPr marL="609600" indent="-609600" eaLnBrk="1" hangingPunct="1">
              <a:lnSpc>
                <a:spcPct val="80000"/>
              </a:lnSpc>
              <a:buNone/>
            </a:pPr>
            <a:r>
              <a:rPr lang="zh-CN" altLang="zh-CN" sz="2400" dirty="0"/>
              <a:t>3）微观经济学 </a:t>
            </a:r>
          </a:p>
          <a:p>
            <a:pPr marL="609600" indent="-609600" eaLnBrk="1" hangingPunct="1">
              <a:lnSpc>
                <a:spcPct val="80000"/>
              </a:lnSpc>
              <a:buNone/>
            </a:pPr>
            <a:r>
              <a:rPr lang="zh-CN" altLang="zh-CN" sz="2400" dirty="0"/>
              <a:t>    microeconomics  </a:t>
            </a:r>
          </a:p>
          <a:p>
            <a:pPr marL="609600" indent="-609600" eaLnBrk="1" hangingPunct="1">
              <a:lnSpc>
                <a:spcPct val="80000"/>
              </a:lnSpc>
              <a:buNone/>
            </a:pPr>
            <a:r>
              <a:rPr lang="zh-CN" altLang="zh-CN" sz="2400" dirty="0"/>
              <a:t>4）通货膨胀</a:t>
            </a:r>
          </a:p>
          <a:p>
            <a:pPr marL="609600" indent="-609600" eaLnBrk="1" hangingPunct="1">
              <a:lnSpc>
                <a:spcPct val="80000"/>
              </a:lnSpc>
              <a:buNone/>
            </a:pPr>
            <a:r>
              <a:rPr lang="zh-CN" altLang="zh-CN" sz="2400" dirty="0"/>
              <a:t>     inflation</a:t>
            </a:r>
          </a:p>
          <a:p>
            <a:pPr marL="609600" indent="-609600" eaLnBrk="1" hangingPunct="1">
              <a:lnSpc>
                <a:spcPct val="80000"/>
              </a:lnSpc>
              <a:buNone/>
            </a:pPr>
            <a:r>
              <a:rPr lang="zh-CN" altLang="zh-CN" sz="2400" dirty="0"/>
              <a:t>5）扩展性的货币政策  </a:t>
            </a:r>
          </a:p>
          <a:p>
            <a:pPr marL="609600" indent="-609600" eaLnBrk="1" hangingPunct="1">
              <a:lnSpc>
                <a:spcPct val="80000"/>
              </a:lnSpc>
              <a:buNone/>
            </a:pPr>
            <a:r>
              <a:rPr lang="zh-CN" altLang="zh-CN" sz="2400" dirty="0"/>
              <a:t>    an expansionary monetary policy</a:t>
            </a:r>
          </a:p>
          <a:p>
            <a:pPr marL="609600" indent="-609600" eaLnBrk="1" hangingPunct="1">
              <a:lnSpc>
                <a:spcPct val="80000"/>
              </a:lnSpc>
              <a:buNone/>
            </a:pPr>
            <a:r>
              <a:rPr lang="zh-CN" altLang="zh-CN" sz="2400" dirty="0"/>
              <a:t>6）紧缩性的货币政策 </a:t>
            </a:r>
          </a:p>
          <a:p>
            <a:pPr marL="609600" indent="-609600" eaLnBrk="1" hangingPunct="1">
              <a:lnSpc>
                <a:spcPct val="80000"/>
              </a:lnSpc>
              <a:buNone/>
            </a:pPr>
            <a:r>
              <a:rPr lang="zh-CN" altLang="zh-CN" sz="2400" dirty="0"/>
              <a:t>     restrictive monetary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555">
                                            <p:txEl>
                                              <p:pRg st="1" end="1"/>
                                            </p:txEl>
                                          </p:spTgt>
                                        </p:tgtEl>
                                        <p:attrNameLst>
                                          <p:attrName>style.visibility</p:attrName>
                                        </p:attrNameLst>
                                      </p:cBhvr>
                                      <p:to>
                                        <p:strVal val="visible"/>
                                      </p:to>
                                    </p:set>
                                    <p:anim calcmode="lin" valueType="num">
                                      <p:cBhvr additive="base">
                                        <p:cTn id="7" dur="500" fill="hold"/>
                                        <p:tgtEl>
                                          <p:spTgt spid="2355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3555">
                                            <p:txEl>
                                              <p:pRg st="3" end="3"/>
                                            </p:txEl>
                                          </p:spTgt>
                                        </p:tgtEl>
                                        <p:attrNameLst>
                                          <p:attrName>style.visibility</p:attrName>
                                        </p:attrNameLst>
                                      </p:cBhvr>
                                      <p:to>
                                        <p:strVal val="visible"/>
                                      </p:to>
                                    </p:set>
                                    <p:anim calcmode="lin" valueType="num">
                                      <p:cBhvr additive="base">
                                        <p:cTn id="13" dur="500" fill="hold"/>
                                        <p:tgtEl>
                                          <p:spTgt spid="23555">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55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3555">
                                            <p:txEl>
                                              <p:pRg st="5" end="5"/>
                                            </p:txEl>
                                          </p:spTgt>
                                        </p:tgtEl>
                                        <p:attrNameLst>
                                          <p:attrName>style.visibility</p:attrName>
                                        </p:attrNameLst>
                                      </p:cBhvr>
                                      <p:to>
                                        <p:strVal val="visible"/>
                                      </p:to>
                                    </p:set>
                                    <p:anim calcmode="lin" valueType="num">
                                      <p:cBhvr additive="base">
                                        <p:cTn id="19" dur="500" fill="hold"/>
                                        <p:tgtEl>
                                          <p:spTgt spid="23555">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355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3555">
                                            <p:txEl>
                                              <p:pRg st="7" end="7"/>
                                            </p:txEl>
                                          </p:spTgt>
                                        </p:tgtEl>
                                        <p:attrNameLst>
                                          <p:attrName>style.visibility</p:attrName>
                                        </p:attrNameLst>
                                      </p:cBhvr>
                                      <p:to>
                                        <p:strVal val="visible"/>
                                      </p:to>
                                    </p:set>
                                    <p:anim calcmode="lin" valueType="num">
                                      <p:cBhvr additive="base">
                                        <p:cTn id="25" dur="500" fill="hold"/>
                                        <p:tgtEl>
                                          <p:spTgt spid="23555">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3555">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3555">
                                            <p:txEl>
                                              <p:pRg st="9" end="9"/>
                                            </p:txEl>
                                          </p:spTgt>
                                        </p:tgtEl>
                                        <p:attrNameLst>
                                          <p:attrName>style.visibility</p:attrName>
                                        </p:attrNameLst>
                                      </p:cBhvr>
                                      <p:to>
                                        <p:strVal val="visible"/>
                                      </p:to>
                                    </p:set>
                                    <p:anim calcmode="lin" valueType="num">
                                      <p:cBhvr additive="base">
                                        <p:cTn id="31" dur="500" fill="hold"/>
                                        <p:tgtEl>
                                          <p:spTgt spid="23555">
                                            <p:txEl>
                                              <p:pRg st="9" end="9"/>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3555">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3555">
                                            <p:txEl>
                                              <p:pRg st="11" end="11"/>
                                            </p:txEl>
                                          </p:spTgt>
                                        </p:tgtEl>
                                        <p:attrNameLst>
                                          <p:attrName>style.visibility</p:attrName>
                                        </p:attrNameLst>
                                      </p:cBhvr>
                                      <p:to>
                                        <p:strVal val="visible"/>
                                      </p:to>
                                    </p:set>
                                    <p:anim calcmode="lin" valueType="num">
                                      <p:cBhvr additive="base">
                                        <p:cTn id="37" dur="500" fill="hold"/>
                                        <p:tgtEl>
                                          <p:spTgt spid="23555">
                                            <p:txEl>
                                              <p:pRg st="11" end="1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3555">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p:cNvSpPr>
          <p:nvPr>
            <p:ph type="title"/>
          </p:nvPr>
        </p:nvSpPr>
        <p:spPr>
          <a:ln/>
        </p:spPr>
        <p:txBody>
          <a:bodyPr vert="horz" wrap="square" lIns="91440" tIns="45720" rIns="91440" bIns="45720" anchor="ctr" anchorCtr="0"/>
          <a:lstStyle/>
          <a:p>
            <a:pPr eaLnBrk="1" hangingPunct="1"/>
            <a:r>
              <a:rPr lang="zh-CN" altLang="zh-CN" sz="2500" dirty="0"/>
              <a:t>3. Read the Following Passage and Fill in the Blanks with Appropriate Words:</a:t>
            </a:r>
            <a:r>
              <a:rPr lang="zh-CN" altLang="zh-CN" sz="3800" dirty="0"/>
              <a:t> </a:t>
            </a:r>
          </a:p>
        </p:txBody>
      </p:sp>
      <p:sp>
        <p:nvSpPr>
          <p:cNvPr id="23555" name="Rectangle 3"/>
          <p:cNvSpPr>
            <a:spLocks noGrp="1"/>
          </p:cNvSpPr>
          <p:nvPr>
            <p:ph idx="1"/>
          </p:nvPr>
        </p:nvSpPr>
        <p:spPr>
          <a:ln/>
        </p:spPr>
        <p:txBody>
          <a:bodyPr vert="horz" wrap="square" lIns="91440" tIns="45720" rIns="91440" bIns="45720" anchor="t" anchorCtr="0"/>
          <a:lstStyle/>
          <a:p>
            <a:pPr eaLnBrk="1" hangingPunct="1">
              <a:lnSpc>
                <a:spcPct val="80000"/>
              </a:lnSpc>
            </a:pPr>
            <a:r>
              <a:rPr lang="zh-CN" altLang="zh-CN" sz="2400" dirty="0"/>
              <a:t>An oligopoly </a:t>
            </a:r>
            <a:r>
              <a:rPr lang="zh-CN" altLang="zh-CN" sz="2400" u="sng" dirty="0"/>
              <a:t>               </a:t>
            </a:r>
            <a:r>
              <a:rPr lang="zh-CN" altLang="zh-CN" sz="2400" dirty="0"/>
              <a:t> when a few sellers of a commodity or service deal with a </a:t>
            </a:r>
            <a:r>
              <a:rPr lang="zh-CN" altLang="zh-CN" sz="2400" u="sng" dirty="0"/>
              <a:t>            </a:t>
            </a:r>
            <a:r>
              <a:rPr lang="zh-CN" altLang="zh-CN" sz="2400" dirty="0"/>
              <a:t> number of buyers.  When a few sellers face a </a:t>
            </a:r>
            <a:r>
              <a:rPr lang="zh-CN" altLang="zh-CN" sz="2400" u="sng" dirty="0"/>
              <a:t>          </a:t>
            </a:r>
            <a:r>
              <a:rPr lang="zh-CN" altLang="zh-CN" sz="2400" dirty="0"/>
              <a:t> buyers, that situation is known as bilateral oligopoly.  In the case of oligopoly a small number of companies supply the </a:t>
            </a:r>
          </a:p>
          <a:p>
            <a:pPr eaLnBrk="1" hangingPunct="1">
              <a:lnSpc>
                <a:spcPct val="80000"/>
              </a:lnSpc>
              <a:buNone/>
            </a:pPr>
            <a:r>
              <a:rPr lang="zh-CN" altLang="zh-CN" sz="2400" dirty="0"/>
              <a:t>    </a:t>
            </a:r>
            <a:r>
              <a:rPr lang="zh-CN" altLang="zh-CN" sz="2400" u="sng" dirty="0"/>
              <a:t>            </a:t>
            </a:r>
            <a:r>
              <a:rPr lang="zh-CN" altLang="zh-CN" sz="2400" dirty="0"/>
              <a:t> portion of an industry</a:t>
            </a:r>
            <a:r>
              <a:rPr lang="en-US" altLang="zh-CN" sz="2400" dirty="0"/>
              <a:t>’</a:t>
            </a:r>
            <a:r>
              <a:rPr lang="zh-CN" altLang="zh-CN" sz="2400" dirty="0"/>
              <a:t>s </a:t>
            </a:r>
            <a:r>
              <a:rPr lang="zh-CN" altLang="zh-CN" sz="2400" u="sng" dirty="0"/>
              <a:t>              </a:t>
            </a:r>
            <a:r>
              <a:rPr lang="zh-CN" altLang="zh-CN" sz="2400" dirty="0"/>
              <a:t>.  In effect the industry is composed of a few large firms which </a:t>
            </a:r>
          </a:p>
          <a:p>
            <a:pPr eaLnBrk="1" hangingPunct="1">
              <a:lnSpc>
                <a:spcPct val="80000"/>
              </a:lnSpc>
              <a:buNone/>
            </a:pPr>
            <a:r>
              <a:rPr lang="zh-CN" altLang="zh-CN" sz="2400" dirty="0"/>
              <a:t>    </a:t>
            </a:r>
            <a:r>
              <a:rPr lang="zh-CN" altLang="zh-CN" sz="2400" u="sng" dirty="0"/>
              <a:t>             </a:t>
            </a:r>
            <a:r>
              <a:rPr lang="zh-CN" altLang="zh-CN" sz="2400" dirty="0"/>
              <a:t> for a significant share of the </a:t>
            </a:r>
            <a:r>
              <a:rPr lang="zh-CN" altLang="zh-CN" sz="2400" u="sng" dirty="0"/>
              <a:t>          </a:t>
            </a:r>
            <a:r>
              <a:rPr lang="zh-CN" altLang="zh-CN" sz="2400" dirty="0"/>
              <a:t> production.  Thus, the action of the individual firms has a substantial </a:t>
            </a:r>
            <a:r>
              <a:rPr lang="zh-CN" altLang="zh-CN" sz="2400" u="sng" dirty="0"/>
              <a:t>             </a:t>
            </a:r>
            <a:r>
              <a:rPr lang="zh-CN" altLang="zh-CN" sz="2400" dirty="0"/>
              <a:t> on their competitors.</a:t>
            </a:r>
          </a:p>
        </p:txBody>
      </p:sp>
      <p:sp>
        <p:nvSpPr>
          <p:cNvPr id="24580" name="Text Box 4"/>
          <p:cNvSpPr txBox="1"/>
          <p:nvPr/>
        </p:nvSpPr>
        <p:spPr>
          <a:xfrm>
            <a:off x="2843213" y="1484313"/>
            <a:ext cx="12954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kern="1200">
                <a:solidFill>
                  <a:schemeClr val="tx1"/>
                </a:solidFill>
                <a:latin typeface="+mn-lt"/>
                <a:ea typeface="+mn-ea"/>
                <a:cs typeface="+mn-cs"/>
              </a:defRPr>
            </a:lvl5pPr>
          </a:lstStyle>
          <a:p>
            <a:pPr marL="0" lvl="0" indent="0" eaLnBrk="1" hangingPunct="1">
              <a:spcBef>
                <a:spcPct val="50000"/>
              </a:spcBef>
              <a:buClrTx/>
              <a:buSzTx/>
              <a:buFont typeface="Arial" panose="020B0604020202020204" pitchFamily="34" charset="0"/>
              <a:buNone/>
            </a:pPr>
            <a:r>
              <a:rPr lang="zh-CN" altLang="zh-CN" sz="2400" dirty="0"/>
              <a:t>exists</a:t>
            </a:r>
          </a:p>
        </p:txBody>
      </p:sp>
      <p:sp>
        <p:nvSpPr>
          <p:cNvPr id="24581" name="Text Box 5"/>
          <p:cNvSpPr txBox="1"/>
          <p:nvPr/>
        </p:nvSpPr>
        <p:spPr>
          <a:xfrm>
            <a:off x="5508625" y="1773238"/>
            <a:ext cx="936625"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kern="1200">
                <a:solidFill>
                  <a:schemeClr val="tx1"/>
                </a:solidFill>
                <a:latin typeface="+mn-lt"/>
                <a:ea typeface="+mn-ea"/>
                <a:cs typeface="+mn-cs"/>
              </a:defRPr>
            </a:lvl5pPr>
          </a:lstStyle>
          <a:p>
            <a:pPr marL="0" lvl="0" indent="0" eaLnBrk="1" hangingPunct="1">
              <a:spcBef>
                <a:spcPct val="50000"/>
              </a:spcBef>
              <a:buClrTx/>
              <a:buSzTx/>
              <a:buFont typeface="Arial" panose="020B0604020202020204" pitchFamily="34" charset="0"/>
              <a:buNone/>
            </a:pPr>
            <a:r>
              <a:rPr lang="zh-CN" altLang="zh-CN" sz="2400" dirty="0"/>
              <a:t>large</a:t>
            </a:r>
          </a:p>
        </p:txBody>
      </p:sp>
      <p:sp>
        <p:nvSpPr>
          <p:cNvPr id="24582" name="Text Box 6"/>
          <p:cNvSpPr txBox="1"/>
          <p:nvPr/>
        </p:nvSpPr>
        <p:spPr>
          <a:xfrm>
            <a:off x="5724525" y="2133600"/>
            <a:ext cx="792163"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kern="1200">
                <a:solidFill>
                  <a:schemeClr val="tx1"/>
                </a:solidFill>
                <a:latin typeface="+mn-lt"/>
                <a:ea typeface="+mn-ea"/>
                <a:cs typeface="+mn-cs"/>
              </a:defRPr>
            </a:lvl5pPr>
          </a:lstStyle>
          <a:p>
            <a:pPr marL="0" lvl="0" indent="0" eaLnBrk="1" hangingPunct="1">
              <a:spcBef>
                <a:spcPct val="50000"/>
              </a:spcBef>
              <a:buClrTx/>
              <a:buSzTx/>
              <a:buFont typeface="Arial" panose="020B0604020202020204" pitchFamily="34" charset="0"/>
              <a:buNone/>
            </a:pPr>
            <a:r>
              <a:rPr lang="zh-CN" altLang="zh-CN" sz="2400" dirty="0"/>
              <a:t>few</a:t>
            </a:r>
          </a:p>
        </p:txBody>
      </p:sp>
      <p:sp>
        <p:nvSpPr>
          <p:cNvPr id="24583" name="Text Box 7"/>
          <p:cNvSpPr txBox="1"/>
          <p:nvPr/>
        </p:nvSpPr>
        <p:spPr>
          <a:xfrm>
            <a:off x="1042988" y="3068638"/>
            <a:ext cx="1296987"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kern="1200">
                <a:solidFill>
                  <a:schemeClr val="tx1"/>
                </a:solidFill>
                <a:latin typeface="+mn-lt"/>
                <a:ea typeface="+mn-ea"/>
                <a:cs typeface="+mn-cs"/>
              </a:defRPr>
            </a:lvl5pPr>
          </a:lstStyle>
          <a:p>
            <a:pPr marL="0" lvl="0" indent="0" eaLnBrk="1" hangingPunct="1">
              <a:spcBef>
                <a:spcPct val="50000"/>
              </a:spcBef>
              <a:buClrTx/>
              <a:buSzTx/>
              <a:buFont typeface="Arial" panose="020B0604020202020204" pitchFamily="34" charset="0"/>
              <a:buNone/>
            </a:pPr>
            <a:r>
              <a:rPr lang="zh-CN" altLang="zh-CN" sz="2400" dirty="0"/>
              <a:t>major</a:t>
            </a:r>
          </a:p>
        </p:txBody>
      </p:sp>
      <p:sp>
        <p:nvSpPr>
          <p:cNvPr id="24584" name="Text Box 8"/>
          <p:cNvSpPr txBox="1"/>
          <p:nvPr/>
        </p:nvSpPr>
        <p:spPr>
          <a:xfrm>
            <a:off x="5292725" y="3068638"/>
            <a:ext cx="1223963"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kern="1200">
                <a:solidFill>
                  <a:schemeClr val="tx1"/>
                </a:solidFill>
                <a:latin typeface="+mn-lt"/>
                <a:ea typeface="+mn-ea"/>
                <a:cs typeface="+mn-cs"/>
              </a:defRPr>
            </a:lvl5pPr>
          </a:lstStyle>
          <a:p>
            <a:pPr marL="0" lvl="0" indent="0" eaLnBrk="1" hangingPunct="1">
              <a:spcBef>
                <a:spcPct val="50000"/>
              </a:spcBef>
              <a:buClrTx/>
              <a:buSzTx/>
              <a:buFont typeface="Arial" panose="020B0604020202020204" pitchFamily="34" charset="0"/>
              <a:buNone/>
            </a:pPr>
            <a:r>
              <a:rPr lang="zh-CN" altLang="zh-CN" sz="2400" dirty="0"/>
              <a:t>output</a:t>
            </a:r>
          </a:p>
        </p:txBody>
      </p:sp>
      <p:sp>
        <p:nvSpPr>
          <p:cNvPr id="24585" name="Text Box 9"/>
          <p:cNvSpPr txBox="1"/>
          <p:nvPr/>
        </p:nvSpPr>
        <p:spPr>
          <a:xfrm>
            <a:off x="900113" y="3716338"/>
            <a:ext cx="144145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kern="1200">
                <a:solidFill>
                  <a:schemeClr val="tx1"/>
                </a:solidFill>
                <a:latin typeface="+mn-lt"/>
                <a:ea typeface="+mn-ea"/>
                <a:cs typeface="+mn-cs"/>
              </a:defRPr>
            </a:lvl5pPr>
          </a:lstStyle>
          <a:p>
            <a:pPr marL="0" lvl="0" indent="0" eaLnBrk="1" hangingPunct="1">
              <a:spcBef>
                <a:spcPct val="50000"/>
              </a:spcBef>
              <a:buClrTx/>
              <a:buSzTx/>
              <a:buFont typeface="Arial" panose="020B0604020202020204" pitchFamily="34" charset="0"/>
              <a:buNone/>
            </a:pPr>
            <a:r>
              <a:rPr lang="zh-CN" altLang="zh-CN" sz="2400" dirty="0"/>
              <a:t>account</a:t>
            </a:r>
          </a:p>
        </p:txBody>
      </p:sp>
      <p:sp>
        <p:nvSpPr>
          <p:cNvPr id="24586" name="Text Box 10"/>
          <p:cNvSpPr txBox="1"/>
          <p:nvPr/>
        </p:nvSpPr>
        <p:spPr>
          <a:xfrm>
            <a:off x="6011863" y="3716338"/>
            <a:ext cx="936625"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kern="1200">
                <a:solidFill>
                  <a:schemeClr val="tx1"/>
                </a:solidFill>
                <a:latin typeface="+mn-lt"/>
                <a:ea typeface="+mn-ea"/>
                <a:cs typeface="+mn-cs"/>
              </a:defRPr>
            </a:lvl5pPr>
          </a:lstStyle>
          <a:p>
            <a:pPr marL="0" lvl="0" indent="0" eaLnBrk="1" hangingPunct="1">
              <a:spcBef>
                <a:spcPct val="50000"/>
              </a:spcBef>
              <a:buClrTx/>
              <a:buSzTx/>
              <a:buFont typeface="Arial" panose="020B0604020202020204" pitchFamily="34" charset="0"/>
              <a:buNone/>
            </a:pPr>
            <a:r>
              <a:rPr lang="zh-CN" altLang="zh-CN" sz="2400" dirty="0"/>
              <a:t>total</a:t>
            </a:r>
          </a:p>
        </p:txBody>
      </p:sp>
      <p:sp>
        <p:nvSpPr>
          <p:cNvPr id="24587" name="Text Box 11"/>
          <p:cNvSpPr txBox="1"/>
          <p:nvPr/>
        </p:nvSpPr>
        <p:spPr>
          <a:xfrm>
            <a:off x="2627313" y="4292600"/>
            <a:ext cx="1008062"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kern="1200">
                <a:solidFill>
                  <a:schemeClr val="tx1"/>
                </a:solidFill>
                <a:latin typeface="+mn-lt"/>
                <a:ea typeface="+mn-ea"/>
                <a:cs typeface="+mn-cs"/>
              </a:defRPr>
            </a:lvl5pPr>
          </a:lstStyle>
          <a:p>
            <a:pPr marL="0" lvl="0" indent="0" eaLnBrk="1" hangingPunct="1">
              <a:spcBef>
                <a:spcPct val="50000"/>
              </a:spcBef>
              <a:buClrTx/>
              <a:buSzTx/>
              <a:buFont typeface="Arial" panose="020B0604020202020204" pitchFamily="34" charset="0"/>
              <a:buNone/>
            </a:pPr>
            <a:r>
              <a:rPr lang="zh-CN" altLang="zh-CN" sz="2400" dirty="0"/>
              <a:t>effect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80"/>
                                        </p:tgtEl>
                                        <p:attrNameLst>
                                          <p:attrName>style.visibility</p:attrName>
                                        </p:attrNameLst>
                                      </p:cBhvr>
                                      <p:to>
                                        <p:strVal val="visible"/>
                                      </p:to>
                                    </p:set>
                                    <p:anim calcmode="lin" valueType="num">
                                      <p:cBhvr additive="base">
                                        <p:cTn id="7" dur="500" fill="hold"/>
                                        <p:tgtEl>
                                          <p:spTgt spid="24580"/>
                                        </p:tgtEl>
                                        <p:attrNameLst>
                                          <p:attrName>ppt_x</p:attrName>
                                        </p:attrNameLst>
                                      </p:cBhvr>
                                      <p:tavLst>
                                        <p:tav tm="0">
                                          <p:val>
                                            <p:strVal val="#ppt_x"/>
                                          </p:val>
                                        </p:tav>
                                        <p:tav tm="100000">
                                          <p:val>
                                            <p:strVal val="#ppt_x"/>
                                          </p:val>
                                        </p:tav>
                                      </p:tavLst>
                                    </p:anim>
                                    <p:anim calcmode="lin" valueType="num">
                                      <p:cBhvr additive="base">
                                        <p:cTn id="8" dur="500" fill="hold"/>
                                        <p:tgtEl>
                                          <p:spTgt spid="2458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581">
                                            <p:txEl>
                                              <p:pRg st="0" end="0"/>
                                            </p:txEl>
                                          </p:spTgt>
                                        </p:tgtEl>
                                        <p:attrNameLst>
                                          <p:attrName>style.visibility</p:attrName>
                                        </p:attrNameLst>
                                      </p:cBhvr>
                                      <p:to>
                                        <p:strVal val="visible"/>
                                      </p:to>
                                    </p:set>
                                    <p:anim calcmode="lin" valueType="num">
                                      <p:cBhvr additive="base">
                                        <p:cTn id="13" dur="500" fill="hold"/>
                                        <p:tgtEl>
                                          <p:spTgt spid="24581">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58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582"/>
                                        </p:tgtEl>
                                        <p:attrNameLst>
                                          <p:attrName>style.visibility</p:attrName>
                                        </p:attrNameLst>
                                      </p:cBhvr>
                                      <p:to>
                                        <p:strVal val="visible"/>
                                      </p:to>
                                    </p:set>
                                    <p:anim calcmode="lin" valueType="num">
                                      <p:cBhvr additive="base">
                                        <p:cTn id="19" dur="500" fill="hold"/>
                                        <p:tgtEl>
                                          <p:spTgt spid="24582"/>
                                        </p:tgtEl>
                                        <p:attrNameLst>
                                          <p:attrName>ppt_x</p:attrName>
                                        </p:attrNameLst>
                                      </p:cBhvr>
                                      <p:tavLst>
                                        <p:tav tm="0">
                                          <p:val>
                                            <p:strVal val="#ppt_x"/>
                                          </p:val>
                                        </p:tav>
                                        <p:tav tm="100000">
                                          <p:val>
                                            <p:strVal val="#ppt_x"/>
                                          </p:val>
                                        </p:tav>
                                      </p:tavLst>
                                    </p:anim>
                                    <p:anim calcmode="lin" valueType="num">
                                      <p:cBhvr additive="base">
                                        <p:cTn id="20" dur="500" fill="hold"/>
                                        <p:tgtEl>
                                          <p:spTgt spid="2458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4583"/>
                                        </p:tgtEl>
                                        <p:attrNameLst>
                                          <p:attrName>style.visibility</p:attrName>
                                        </p:attrNameLst>
                                      </p:cBhvr>
                                      <p:to>
                                        <p:strVal val="visible"/>
                                      </p:to>
                                    </p:set>
                                    <p:anim calcmode="lin" valueType="num">
                                      <p:cBhvr additive="base">
                                        <p:cTn id="25" dur="500" fill="hold"/>
                                        <p:tgtEl>
                                          <p:spTgt spid="24583"/>
                                        </p:tgtEl>
                                        <p:attrNameLst>
                                          <p:attrName>ppt_x</p:attrName>
                                        </p:attrNameLst>
                                      </p:cBhvr>
                                      <p:tavLst>
                                        <p:tav tm="0">
                                          <p:val>
                                            <p:strVal val="#ppt_x"/>
                                          </p:val>
                                        </p:tav>
                                        <p:tav tm="100000">
                                          <p:val>
                                            <p:strVal val="#ppt_x"/>
                                          </p:val>
                                        </p:tav>
                                      </p:tavLst>
                                    </p:anim>
                                    <p:anim calcmode="lin" valueType="num">
                                      <p:cBhvr additive="base">
                                        <p:cTn id="26" dur="500" fill="hold"/>
                                        <p:tgtEl>
                                          <p:spTgt spid="2458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4584">
                                            <p:txEl>
                                              <p:pRg st="0" end="0"/>
                                            </p:txEl>
                                          </p:spTgt>
                                        </p:tgtEl>
                                        <p:attrNameLst>
                                          <p:attrName>style.visibility</p:attrName>
                                        </p:attrNameLst>
                                      </p:cBhvr>
                                      <p:to>
                                        <p:strVal val="visible"/>
                                      </p:to>
                                    </p:set>
                                    <p:anim calcmode="lin" valueType="num">
                                      <p:cBhvr additive="base">
                                        <p:cTn id="31" dur="500" fill="hold"/>
                                        <p:tgtEl>
                                          <p:spTgt spid="24584">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458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4585"/>
                                        </p:tgtEl>
                                        <p:attrNameLst>
                                          <p:attrName>style.visibility</p:attrName>
                                        </p:attrNameLst>
                                      </p:cBhvr>
                                      <p:to>
                                        <p:strVal val="visible"/>
                                      </p:to>
                                    </p:set>
                                    <p:anim calcmode="lin" valueType="num">
                                      <p:cBhvr additive="base">
                                        <p:cTn id="37" dur="500" fill="hold"/>
                                        <p:tgtEl>
                                          <p:spTgt spid="24585"/>
                                        </p:tgtEl>
                                        <p:attrNameLst>
                                          <p:attrName>ppt_x</p:attrName>
                                        </p:attrNameLst>
                                      </p:cBhvr>
                                      <p:tavLst>
                                        <p:tav tm="0">
                                          <p:val>
                                            <p:strVal val="#ppt_x"/>
                                          </p:val>
                                        </p:tav>
                                        <p:tav tm="100000">
                                          <p:val>
                                            <p:strVal val="#ppt_x"/>
                                          </p:val>
                                        </p:tav>
                                      </p:tavLst>
                                    </p:anim>
                                    <p:anim calcmode="lin" valueType="num">
                                      <p:cBhvr additive="base">
                                        <p:cTn id="38" dur="500" fill="hold"/>
                                        <p:tgtEl>
                                          <p:spTgt spid="2458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4586"/>
                                        </p:tgtEl>
                                        <p:attrNameLst>
                                          <p:attrName>style.visibility</p:attrName>
                                        </p:attrNameLst>
                                      </p:cBhvr>
                                      <p:to>
                                        <p:strVal val="visible"/>
                                      </p:to>
                                    </p:set>
                                    <p:anim calcmode="lin" valueType="num">
                                      <p:cBhvr additive="base">
                                        <p:cTn id="43" dur="500" fill="hold"/>
                                        <p:tgtEl>
                                          <p:spTgt spid="24586"/>
                                        </p:tgtEl>
                                        <p:attrNameLst>
                                          <p:attrName>ppt_x</p:attrName>
                                        </p:attrNameLst>
                                      </p:cBhvr>
                                      <p:tavLst>
                                        <p:tav tm="0">
                                          <p:val>
                                            <p:strVal val="#ppt_x"/>
                                          </p:val>
                                        </p:tav>
                                        <p:tav tm="100000">
                                          <p:val>
                                            <p:strVal val="#ppt_x"/>
                                          </p:val>
                                        </p:tav>
                                      </p:tavLst>
                                    </p:anim>
                                    <p:anim calcmode="lin" valueType="num">
                                      <p:cBhvr additive="base">
                                        <p:cTn id="44" dur="500" fill="hold"/>
                                        <p:tgtEl>
                                          <p:spTgt spid="2458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4587"/>
                                        </p:tgtEl>
                                        <p:attrNameLst>
                                          <p:attrName>style.visibility</p:attrName>
                                        </p:attrNameLst>
                                      </p:cBhvr>
                                      <p:to>
                                        <p:strVal val="visible"/>
                                      </p:to>
                                    </p:set>
                                    <p:anim calcmode="lin" valueType="num">
                                      <p:cBhvr additive="base">
                                        <p:cTn id="49" dur="500" fill="hold"/>
                                        <p:tgtEl>
                                          <p:spTgt spid="24587"/>
                                        </p:tgtEl>
                                        <p:attrNameLst>
                                          <p:attrName>ppt_x</p:attrName>
                                        </p:attrNameLst>
                                      </p:cBhvr>
                                      <p:tavLst>
                                        <p:tav tm="0">
                                          <p:val>
                                            <p:strVal val="#ppt_x"/>
                                          </p:val>
                                        </p:tav>
                                        <p:tav tm="100000">
                                          <p:val>
                                            <p:strVal val="#ppt_x"/>
                                          </p:val>
                                        </p:tav>
                                      </p:tavLst>
                                    </p:anim>
                                    <p:anim calcmode="lin" valueType="num">
                                      <p:cBhvr additive="base">
                                        <p:cTn id="50" dur="500" fill="hold"/>
                                        <p:tgtEl>
                                          <p:spTgt spid="245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p:bldP spid="24582" grpId="0"/>
      <p:bldP spid="24583" grpId="0"/>
      <p:bldP spid="24585" grpId="0"/>
      <p:bldP spid="24586" grpId="0"/>
      <p:bldP spid="2458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p:cNvSpPr>
          <p:nvPr>
            <p:ph type="title"/>
          </p:nvPr>
        </p:nvSpPr>
        <p:spPr>
          <a:ln/>
        </p:spPr>
        <p:txBody>
          <a:bodyPr vert="horz" wrap="square" lIns="91440" tIns="45720" rIns="91440" bIns="45720" anchor="ctr" anchorCtr="0"/>
          <a:lstStyle/>
          <a:p>
            <a:pPr eaLnBrk="1" hangingPunct="1"/>
            <a:endParaRPr lang="zh-CN" altLang="zh-CN" dirty="0"/>
          </a:p>
        </p:txBody>
      </p:sp>
      <p:sp>
        <p:nvSpPr>
          <p:cNvPr id="24579" name="Rectangle 3"/>
          <p:cNvSpPr>
            <a:spLocks noGrp="1"/>
          </p:cNvSpPr>
          <p:nvPr>
            <p:ph idx="1"/>
          </p:nvPr>
        </p:nvSpPr>
        <p:spPr>
          <a:xfrm>
            <a:off x="323529" y="1412776"/>
            <a:ext cx="8318028" cy="4419600"/>
          </a:xfrm>
          <a:ln/>
        </p:spPr>
        <p:txBody>
          <a:bodyPr vert="horz" wrap="square" lIns="91440" tIns="45720" rIns="91440" bIns="45720" anchor="t" anchorCtr="0"/>
          <a:lstStyle/>
          <a:p>
            <a:pPr marL="0" indent="0" algn="just" eaLnBrk="1" hangingPunct="1">
              <a:lnSpc>
                <a:spcPct val="80000"/>
              </a:lnSpc>
              <a:buNone/>
            </a:pPr>
            <a:r>
              <a:rPr lang="zh-CN" altLang="en-US" sz="2400" dirty="0"/>
              <a:t>   However, it does not  </a:t>
            </a:r>
            <a:r>
              <a:rPr lang="zh-CN" altLang="en-US" sz="2400" u="sng" dirty="0"/>
              <a:t>mean</a:t>
            </a:r>
            <a:r>
              <a:rPr lang="zh-CN" altLang="en-US" sz="2400" dirty="0"/>
              <a:t> that the presence of relatively few firms in an industry will make competition  </a:t>
            </a:r>
            <a:r>
              <a:rPr lang="zh-CN" altLang="en-US" sz="2400" u="sng" dirty="0"/>
              <a:t>absent</a:t>
            </a:r>
            <a:r>
              <a:rPr lang="zh-CN" altLang="en-US" sz="2400" dirty="0"/>
              <a:t> .  Although there are few firms in an industry, they may  </a:t>
            </a:r>
            <a:r>
              <a:rPr lang="zh-CN" altLang="en-US" sz="2400" u="sng" dirty="0"/>
              <a:t>still</a:t>
            </a:r>
            <a:r>
              <a:rPr lang="zh-CN" altLang="en-US" sz="2400" dirty="0"/>
              <a:t> act independently and the  </a:t>
            </a:r>
            <a:r>
              <a:rPr lang="zh-CN" altLang="en-US" sz="2400" u="sng" dirty="0"/>
              <a:t>outcome</a:t>
            </a:r>
            <a:r>
              <a:rPr lang="zh-CN" altLang="en-US" sz="2400" dirty="0"/>
              <a:t> of their actions is consistent  </a:t>
            </a:r>
            <a:r>
              <a:rPr lang="zh-CN" altLang="en-US" sz="2400" u="sng" dirty="0"/>
              <a:t>with</a:t>
            </a:r>
            <a:r>
              <a:rPr lang="zh-CN" altLang="en-US" sz="2400" dirty="0"/>
              <a:t> competition. With few firms in an industry, each takes  </a:t>
            </a:r>
            <a:r>
              <a:rPr lang="zh-CN" altLang="en-US" sz="2400" u="sng" dirty="0"/>
              <a:t>into </a:t>
            </a:r>
            <a:r>
              <a:rPr lang="zh-CN" altLang="en-US" sz="2400" dirty="0"/>
              <a:t>account the likely repercussions of its </a:t>
            </a:r>
            <a:r>
              <a:rPr lang="zh-CN" altLang="en-US" sz="2400" u="sng" dirty="0"/>
              <a:t>actions</a:t>
            </a:r>
            <a:r>
              <a:rPr lang="zh-CN" altLang="en-US" sz="2400" dirty="0"/>
              <a:t>.  For example, each seller knows that  </a:t>
            </a:r>
            <a:r>
              <a:rPr lang="zh-CN" altLang="en-US" sz="2400" u="sng" dirty="0"/>
              <a:t>if  </a:t>
            </a:r>
            <a:r>
              <a:rPr lang="zh-CN" altLang="en-US" sz="2400" dirty="0"/>
              <a:t>he or she lowers process, the few competitors will immediately  </a:t>
            </a:r>
            <a:r>
              <a:rPr lang="zh-CN" altLang="en-US" sz="2400" u="sng" dirty="0"/>
              <a:t>follow</a:t>
            </a:r>
            <a:r>
              <a:rPr lang="zh-CN" altLang="en-US" sz="2400" dirty="0"/>
              <a:t>  suit and lower their  </a:t>
            </a:r>
            <a:r>
              <a:rPr lang="zh-CN" altLang="en-US" sz="2400" u="sng" dirty="0"/>
              <a:t>prices</a:t>
            </a:r>
            <a:r>
              <a:rPr lang="zh-CN" altLang="en-US" sz="2400" dirty="0"/>
              <a:t> , leaving the seller with roughly the  </a:t>
            </a:r>
            <a:r>
              <a:rPr lang="zh-CN" altLang="en-US" sz="2400" u="sng" dirty="0"/>
              <a:t>same</a:t>
            </a:r>
            <a:r>
              <a:rPr lang="zh-CN" altLang="en-US" sz="2400" dirty="0"/>
              <a:t>  share of the total market but lower </a:t>
            </a:r>
            <a:r>
              <a:rPr lang="zh-CN" altLang="en-US" sz="2400" u="sng" dirty="0"/>
              <a:t>profits </a:t>
            </a:r>
            <a:r>
              <a:rPr lang="zh-CN" altLang="en-US" sz="2400" dirty="0"/>
              <a:t>.  On the other hand, the seller may be reluctant to  </a:t>
            </a:r>
            <a:r>
              <a:rPr lang="zh-CN" altLang="en-US" sz="2400" u="sng" dirty="0"/>
              <a:t>raise</a:t>
            </a:r>
            <a:r>
              <a:rPr lang="zh-CN" altLang="en-US" sz="2400" dirty="0"/>
              <a:t> prices because competitors might  </a:t>
            </a:r>
            <a:r>
              <a:rPr lang="zh-CN" altLang="en-US" sz="2400" u="sng" dirty="0"/>
              <a:t>not </a:t>
            </a:r>
            <a:r>
              <a:rPr lang="zh-CN" altLang="en-US" sz="2400" dirty="0"/>
              <a:t> follow this lead.  One feature of markets with few sellers is </a:t>
            </a:r>
            <a:r>
              <a:rPr lang="zh-CN" altLang="en-US" sz="2400" u="sng" dirty="0"/>
              <a:t> that  </a:t>
            </a:r>
            <a:r>
              <a:rPr lang="zh-CN" altLang="en-US" sz="2400" dirty="0"/>
              <a:t>prices are often stable,  </a:t>
            </a:r>
            <a:r>
              <a:rPr lang="zh-CN" altLang="en-US" sz="2400" u="sng" dirty="0"/>
              <a:t>except </a:t>
            </a:r>
            <a:r>
              <a:rPr lang="zh-CN" altLang="en-US" sz="2400" dirty="0"/>
              <a:t> during periods of very rapid inflation.  Also, prices of oligopoly industries generally fluctuate   less widely than in more competitive industries.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ln/>
        </p:spPr>
        <p:txBody>
          <a:bodyPr vert="horz" wrap="square" lIns="91440" tIns="45720" rIns="91440" bIns="45720" anchor="ctr" anchorCtr="0"/>
          <a:lstStyle/>
          <a:p>
            <a:pPr eaLnBrk="1" hangingPunct="1"/>
            <a:r>
              <a:rPr lang="zh-CN" altLang="zh-CN" sz="2500" dirty="0"/>
              <a:t>4. Translate the Following Passage into English，then Answer the Following Questions:</a:t>
            </a:r>
            <a:r>
              <a:rPr lang="zh-CN" altLang="zh-CN" sz="3800" dirty="0"/>
              <a:t> </a:t>
            </a:r>
          </a:p>
        </p:txBody>
      </p:sp>
      <p:sp>
        <p:nvSpPr>
          <p:cNvPr id="25603" name="Rectangle 3"/>
          <p:cNvSpPr>
            <a:spLocks noGrp="1"/>
          </p:cNvSpPr>
          <p:nvPr>
            <p:ph idx="1"/>
          </p:nvPr>
        </p:nvSpPr>
        <p:spPr>
          <a:xfrm>
            <a:off x="395536" y="1600200"/>
            <a:ext cx="8138864" cy="4419600"/>
          </a:xfrm>
          <a:ln/>
        </p:spPr>
        <p:txBody>
          <a:bodyPr vert="horz" wrap="square" lIns="91440" tIns="45720" rIns="91440" bIns="45720" anchor="t" anchorCtr="0"/>
          <a:lstStyle/>
          <a:p>
            <a:pPr eaLnBrk="1" hangingPunct="1">
              <a:lnSpc>
                <a:spcPct val="80000"/>
              </a:lnSpc>
            </a:pPr>
            <a:r>
              <a:rPr lang="zh-CN" altLang="zh-CN" sz="2400" dirty="0"/>
              <a:t>当我们讨论总的经济情况时，我们是在谈论宏观经济学。我们从本地报纸上看到的，从电视上得知的许多经济信息都与宏观经济学有关。尤其是，常常听到人们谈论国民生产总值和商业周期。</a:t>
            </a:r>
          </a:p>
          <a:p>
            <a:pPr eaLnBrk="1" hangingPunct="1">
              <a:lnSpc>
                <a:spcPct val="80000"/>
              </a:lnSpc>
            </a:pPr>
            <a:r>
              <a:rPr lang="zh-CN" altLang="zh-CN" sz="2400" dirty="0"/>
              <a:t>国民生产总值，通常被简称为GNP，是一个国家的经济一年中所生产的商品与所提供的服务的总值。表明经济健康状况的最好的信号就是所生产的商品与所提供的服务的总值，这一点已被普遍认同。所以，每一个人，从美国总统到国会议员，从商人到家庭主妇，往往都会十分注意每年的GNP。</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p:cNvSpPr>
          <p:nvPr>
            <p:ph type="title"/>
          </p:nvPr>
        </p:nvSpPr>
        <p:spPr>
          <a:xfrm>
            <a:off x="195263" y="228600"/>
            <a:ext cx="7934325" cy="681038"/>
          </a:xfrm>
          <a:ln/>
        </p:spPr>
        <p:txBody>
          <a:bodyPr vert="horz" wrap="square" lIns="91440" tIns="45720" rIns="91440" bIns="45720" anchor="ctr" anchorCtr="0"/>
          <a:lstStyle/>
          <a:p>
            <a:pPr eaLnBrk="1" hangingPunct="1"/>
            <a:r>
              <a:rPr lang="zh-CN" altLang="zh-CN" sz="2500" dirty="0"/>
              <a:t>Translation:</a:t>
            </a:r>
          </a:p>
        </p:txBody>
      </p:sp>
      <p:sp>
        <p:nvSpPr>
          <p:cNvPr id="26627" name="Rectangle 3"/>
          <p:cNvSpPr>
            <a:spLocks noGrp="1"/>
          </p:cNvSpPr>
          <p:nvPr>
            <p:ph idx="1"/>
          </p:nvPr>
        </p:nvSpPr>
        <p:spPr>
          <a:xfrm>
            <a:off x="395288" y="1340768"/>
            <a:ext cx="8229600" cy="4310732"/>
          </a:xfrm>
          <a:ln/>
        </p:spPr>
        <p:txBody>
          <a:bodyPr vert="horz" wrap="square" lIns="91440" tIns="45720" rIns="91440" bIns="45720" anchor="t" anchorCtr="0"/>
          <a:lstStyle/>
          <a:p>
            <a:pPr algn="just" eaLnBrk="1" hangingPunct="1">
              <a:lnSpc>
                <a:spcPct val="80000"/>
              </a:lnSpc>
            </a:pPr>
            <a:r>
              <a:rPr lang="zh-CN" altLang="zh-CN" sz="2400" dirty="0"/>
              <a:t>When we talk about the overall economy we are dealing with macroeconomics.  Much of the economic information we read in our local newspapers or hear about on television is related to macroeconomics.  In particular, it is common to hear people talking about gross national product and business cycles.</a:t>
            </a:r>
          </a:p>
          <a:p>
            <a:pPr algn="just" eaLnBrk="1" hangingPunct="1">
              <a:lnSpc>
                <a:spcPct val="80000"/>
              </a:lnSpc>
            </a:pPr>
            <a:r>
              <a:rPr lang="zh-CN" altLang="zh-CN" sz="2400" dirty="0"/>
              <a:t>Gross national product, usually referred to simply as GNP, is the total value of all goods and services produced in the economy in one year.  It is generally agreed that the best indicator of an economy</a:t>
            </a:r>
            <a:r>
              <a:rPr lang="en-US" altLang="zh-CN" sz="2400" dirty="0"/>
              <a:t>’</a:t>
            </a:r>
            <a:r>
              <a:rPr lang="zh-CN" altLang="zh-CN" sz="2400" dirty="0"/>
              <a:t>s health is the total value of goods and services produced.  So everyone, from the United States president to members of Congress, from the business person to the homemaker, tens to place a good deal of attention on the GNP each year.</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p:cNvSpPr>
          <p:nvPr>
            <p:ph type="title"/>
          </p:nvPr>
        </p:nvSpPr>
        <p:spPr>
          <a:ln/>
        </p:spPr>
        <p:txBody>
          <a:bodyPr vert="horz" wrap="square" lIns="91440" tIns="45720" rIns="91440" bIns="45720" anchor="ctr" anchorCtr="0"/>
          <a:lstStyle/>
          <a:p>
            <a:pPr eaLnBrk="1" hangingPunct="1"/>
            <a:r>
              <a:rPr lang="zh-CN" altLang="zh-CN" sz="2800" dirty="0"/>
              <a:t>Keys to the questions:</a:t>
            </a:r>
          </a:p>
        </p:txBody>
      </p:sp>
      <p:sp>
        <p:nvSpPr>
          <p:cNvPr id="28675" name="Rectangle 3"/>
          <p:cNvSpPr>
            <a:spLocks noGrp="1"/>
          </p:cNvSpPr>
          <p:nvPr>
            <p:ph idx="1"/>
          </p:nvPr>
        </p:nvSpPr>
        <p:spPr>
          <a:ln/>
        </p:spPr>
        <p:txBody>
          <a:bodyPr vert="horz" wrap="square" lIns="91440" tIns="45720" rIns="91440" bIns="45720" anchor="t" anchorCtr="0"/>
          <a:lstStyle/>
          <a:p>
            <a:pPr eaLnBrk="1" hangingPunct="1">
              <a:lnSpc>
                <a:spcPct val="90000"/>
              </a:lnSpc>
              <a:buNone/>
            </a:pPr>
            <a:r>
              <a:rPr lang="zh-CN" altLang="zh-CN" sz="2400" dirty="0"/>
              <a:t>1) When are we dealing with macroeconomics?</a:t>
            </a:r>
          </a:p>
          <a:p>
            <a:pPr eaLnBrk="1" hangingPunct="1">
              <a:lnSpc>
                <a:spcPct val="90000"/>
              </a:lnSpc>
              <a:buNone/>
            </a:pPr>
            <a:r>
              <a:rPr lang="zh-CN" altLang="zh-CN" sz="2400" dirty="0"/>
              <a:t>   </a:t>
            </a:r>
            <a:r>
              <a:rPr lang="zh-CN" altLang="zh-CN" sz="2400" u="sng" dirty="0"/>
              <a:t>When we talk about the overall economy we are dealing with macroeconomics.</a:t>
            </a:r>
            <a:r>
              <a:rPr lang="zh-CN" altLang="zh-CN" sz="2400" dirty="0"/>
              <a:t>  </a:t>
            </a:r>
          </a:p>
          <a:p>
            <a:pPr eaLnBrk="1" hangingPunct="1">
              <a:lnSpc>
                <a:spcPct val="90000"/>
              </a:lnSpc>
              <a:buNone/>
            </a:pPr>
            <a:r>
              <a:rPr lang="zh-CN" altLang="zh-CN" sz="2400" dirty="0"/>
              <a:t>2) What is Gross national product?</a:t>
            </a:r>
          </a:p>
          <a:p>
            <a:pPr eaLnBrk="1" hangingPunct="1">
              <a:lnSpc>
                <a:spcPct val="90000"/>
              </a:lnSpc>
              <a:buNone/>
            </a:pPr>
            <a:r>
              <a:rPr lang="zh-CN" altLang="zh-CN" sz="2400" dirty="0"/>
              <a:t>   </a:t>
            </a:r>
            <a:r>
              <a:rPr lang="zh-CN" altLang="zh-CN" sz="2400" u="sng" dirty="0"/>
              <a:t>Gross national product, usually referred to simply as GNP, is the total value of all goods and services produced in the economy in one year.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8675">
                                            <p:txEl>
                                              <p:pRg st="1" end="1"/>
                                            </p:txEl>
                                          </p:spTgt>
                                        </p:tgtEl>
                                        <p:attrNameLst>
                                          <p:attrName>style.visibility</p:attrName>
                                        </p:attrNameLst>
                                      </p:cBhvr>
                                      <p:to>
                                        <p:strVal val="visible"/>
                                      </p:to>
                                    </p:set>
                                    <p:animEffect transition="in" filter="diamond(in)">
                                      <p:cBhvr>
                                        <p:cTn id="7" dur="2000"/>
                                        <p:tgtEl>
                                          <p:spTgt spid="2867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8675">
                                            <p:txEl>
                                              <p:pRg st="3" end="3"/>
                                            </p:txEl>
                                          </p:spTgt>
                                        </p:tgtEl>
                                        <p:attrNameLst>
                                          <p:attrName>style.visibility</p:attrName>
                                        </p:attrNameLst>
                                      </p:cBhvr>
                                      <p:to>
                                        <p:strVal val="visible"/>
                                      </p:to>
                                    </p:set>
                                    <p:animEffect transition="in" filter="diamond(in)">
                                      <p:cBhvr>
                                        <p:cTn id="12" dur="2000"/>
                                        <p:tgtEl>
                                          <p:spTgt spid="2867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scene3d>
              <a:camera prst="orthographicFront"/>
              <a:lightRig rig="threePt" dir="t"/>
            </a:scene3d>
          </a:bodyPr>
          <a:lstStyle/>
          <a:p>
            <a:endParaRPr lang="zh-CN" altLang="en-US">
              <a:ln w="22225">
                <a:solidFill>
                  <a:schemeClr val="accent2"/>
                </a:solidFill>
                <a:prstDash val="solid"/>
              </a:ln>
              <a:solidFill>
                <a:schemeClr val="accent2">
                  <a:lumMod val="40000"/>
                  <a:lumOff val="60000"/>
                </a:schemeClr>
              </a:solidFill>
              <a:effectLst/>
            </a:endParaRPr>
          </a:p>
        </p:txBody>
      </p:sp>
      <p:sp>
        <p:nvSpPr>
          <p:cNvPr id="4" name="矩形 3"/>
          <p:cNvSpPr/>
          <p:nvPr/>
        </p:nvSpPr>
        <p:spPr>
          <a:xfrm>
            <a:off x="2879408" y="2829560"/>
            <a:ext cx="3385185" cy="1198880"/>
          </a:xfrm>
          <a:prstGeom prst="rect">
            <a:avLst/>
          </a:prstGeom>
          <a:noFill/>
          <a:ln>
            <a:noFill/>
          </a:ln>
        </p:spPr>
        <p:txBody>
          <a:bodyPr wrap="none" rtlCol="0" anchor="t">
            <a:spAutoFit/>
          </a:bodyPr>
          <a:lstStyle/>
          <a:p>
            <a:pPr algn="ctr"/>
            <a:r>
              <a:rPr lang="en-US" altLang="zh-CN" sz="7200" b="1">
                <a:ln w="22225">
                  <a:solidFill>
                    <a:schemeClr val="accent2"/>
                  </a:solidFill>
                  <a:prstDash val="solid"/>
                </a:ln>
                <a:solidFill>
                  <a:schemeClr val="accent2">
                    <a:lumMod val="40000"/>
                    <a:lumOff val="60000"/>
                  </a:schemeClr>
                </a:solidFill>
                <a:effectLst/>
              </a:rPr>
              <a:t>Thanks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p:cNvSpPr>
          <p:nvPr>
            <p:ph type="title"/>
          </p:nvPr>
        </p:nvSpPr>
        <p:spPr>
          <a:ln/>
        </p:spPr>
        <p:txBody>
          <a:bodyPr vert="horz" wrap="square" lIns="91440" tIns="45720" rIns="91440" bIns="45720" anchor="ctr" anchorCtr="0"/>
          <a:lstStyle/>
          <a:p>
            <a:pPr eaLnBrk="1" hangingPunct="1"/>
            <a:endParaRPr lang="zh-CN" altLang="zh-CN" dirty="0"/>
          </a:p>
        </p:txBody>
      </p:sp>
      <p:sp>
        <p:nvSpPr>
          <p:cNvPr id="5123" name="Rectangle 3"/>
          <p:cNvSpPr>
            <a:spLocks noGrp="1"/>
          </p:cNvSpPr>
          <p:nvPr>
            <p:ph idx="1"/>
          </p:nvPr>
        </p:nvSpPr>
        <p:spPr>
          <a:xfrm>
            <a:off x="395536" y="1600200"/>
            <a:ext cx="8280920" cy="4419600"/>
          </a:xfrm>
          <a:ln/>
        </p:spPr>
        <p:txBody>
          <a:bodyPr vert="horz" wrap="square" lIns="91440" tIns="45720" rIns="91440" bIns="45720" anchor="t" anchorCtr="0"/>
          <a:lstStyle/>
          <a:p>
            <a:pPr marL="0" indent="0" eaLnBrk="1" hangingPunct="1">
              <a:lnSpc>
                <a:spcPct val="80000"/>
              </a:lnSpc>
              <a:buNone/>
            </a:pPr>
            <a:r>
              <a:rPr lang="zh-CN" altLang="zh-CN" sz="2400" dirty="0"/>
              <a:t>6. fiscal policy — 财政政策是涉及政府的开支能否增加的政策，它可以用来减少失业和减轻通货膨胀。</a:t>
            </a:r>
          </a:p>
          <a:p>
            <a:pPr marL="0" indent="0" eaLnBrk="1" hangingPunct="1">
              <a:lnSpc>
                <a:spcPct val="80000"/>
              </a:lnSpc>
              <a:buNone/>
            </a:pPr>
            <a:r>
              <a:rPr lang="zh-CN" altLang="zh-CN" sz="2400" dirty="0"/>
              <a:t>7. the demand curve — 需求曲线是表明需求的基本规律的曲线，即准确地表示人们在不同价格的情况下愿意购买某种商品或服务的数量。</a:t>
            </a:r>
          </a:p>
          <a:p>
            <a:pPr marL="0" indent="0" eaLnBrk="1" hangingPunct="1">
              <a:lnSpc>
                <a:spcPct val="80000"/>
              </a:lnSpc>
              <a:buNone/>
            </a:pPr>
            <a:r>
              <a:rPr lang="zh-CN" altLang="zh-CN" sz="2400" dirty="0"/>
              <a:t>8. the supply curve — 供应曲线是一张表示规律的曲线图，即表明不同价格和按每种价格可提供的商品和服务的数量之间的关系图。一般说来，所供货物或服务的量随着价格的提高而增加。</a:t>
            </a:r>
          </a:p>
          <a:p>
            <a:pPr marL="0" indent="0" eaLnBrk="1" hangingPunct="1">
              <a:lnSpc>
                <a:spcPct val="80000"/>
              </a:lnSpc>
              <a:buNone/>
            </a:pPr>
            <a:r>
              <a:rPr lang="zh-CN" altLang="zh-CN" sz="2400" dirty="0"/>
              <a:t>9. the equilibrium price — 均衡价格是当供应者供应数量等于需求者需求数量时的价格。</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p:cNvSpPr>
          <p:nvPr>
            <p:ph type="title"/>
          </p:nvPr>
        </p:nvSpPr>
        <p:spPr>
          <a:xfrm>
            <a:off x="195263" y="228600"/>
            <a:ext cx="8004175" cy="622300"/>
          </a:xfrm>
          <a:ln/>
        </p:spPr>
        <p:txBody>
          <a:bodyPr vert="horz" wrap="square" lIns="91440" tIns="45720" rIns="91440" bIns="45720" anchor="ctr" anchorCtr="0"/>
          <a:lstStyle/>
          <a:p>
            <a:pPr eaLnBrk="1" hangingPunct="1"/>
            <a:r>
              <a:rPr lang="zh-CN" altLang="zh-CN" sz="2500" b="1" dirty="0"/>
              <a:t>Ⅱ.Language Points　（语言要点）</a:t>
            </a:r>
          </a:p>
        </p:txBody>
      </p:sp>
      <p:sp>
        <p:nvSpPr>
          <p:cNvPr id="6147" name="Rectangle 3"/>
          <p:cNvSpPr>
            <a:spLocks noGrp="1"/>
          </p:cNvSpPr>
          <p:nvPr>
            <p:ph idx="1"/>
          </p:nvPr>
        </p:nvSpPr>
        <p:spPr>
          <a:xfrm>
            <a:off x="323528" y="1196975"/>
            <a:ext cx="8496944" cy="4525963"/>
          </a:xfrm>
          <a:ln/>
        </p:spPr>
        <p:txBody>
          <a:bodyPr vert="horz" wrap="square" lIns="91440" tIns="45720" rIns="91440" bIns="45720" anchor="t" anchorCtr="0"/>
          <a:lstStyle/>
          <a:p>
            <a:pPr marL="0" indent="0" algn="just" eaLnBrk="1" hangingPunct="1">
              <a:lnSpc>
                <a:spcPct val="80000"/>
              </a:lnSpc>
              <a:buNone/>
            </a:pPr>
            <a:r>
              <a:rPr lang="zh-CN" altLang="zh-CN" sz="2400" dirty="0"/>
              <a:t>1. Economics, which is universally acknowledged to have fallen under the category of social science, has been defined as the science of allocating scarce resources and seeks to analyze and describe the production, distribution and consumption of wealth. </a:t>
            </a:r>
          </a:p>
          <a:p>
            <a:pPr marL="0" indent="0" eaLnBrk="1" hangingPunct="1">
              <a:lnSpc>
                <a:spcPct val="80000"/>
              </a:lnSpc>
              <a:buNone/>
            </a:pPr>
            <a:r>
              <a:rPr lang="zh-CN" altLang="zh-CN" sz="2400" dirty="0"/>
              <a:t>经济学的定义是研究对不足的资源进行配制的科学，试图分析和讲述财富的生产、分配和消费，人们普遍认为属于社会科学这一门类 。</a:t>
            </a:r>
          </a:p>
          <a:p>
            <a:pPr marL="0" indent="0" eaLnBrk="1" hangingPunct="1">
              <a:lnSpc>
                <a:spcPct val="80000"/>
              </a:lnSpc>
              <a:buNone/>
            </a:pPr>
            <a:r>
              <a:rPr lang="zh-CN" altLang="zh-CN" sz="2400" dirty="0"/>
              <a:t>1) 主句的主语economics 和谓语has been defined 被从句分开。</a:t>
            </a:r>
          </a:p>
          <a:p>
            <a:pPr marL="0" indent="0" eaLnBrk="1" hangingPunct="1">
              <a:lnSpc>
                <a:spcPct val="80000"/>
              </a:lnSpc>
              <a:buNone/>
            </a:pPr>
            <a:r>
              <a:rPr lang="zh-CN" altLang="zh-CN" sz="2400" dirty="0"/>
              <a:t>2) which 引导的非限制性定语从句应译成主句的排比句。</a:t>
            </a:r>
          </a:p>
          <a:p>
            <a:pPr marL="0" indent="0" eaLnBrk="1" hangingPunct="1">
              <a:lnSpc>
                <a:spcPct val="80000"/>
              </a:lnSpc>
              <a:buNone/>
            </a:pPr>
            <a:r>
              <a:rPr lang="zh-CN" altLang="zh-CN" sz="2400" dirty="0"/>
              <a:t>3) be acknowledged 被认为</a:t>
            </a:r>
          </a:p>
          <a:p>
            <a:pPr marL="0" indent="0" eaLnBrk="1" hangingPunct="1">
              <a:lnSpc>
                <a:spcPct val="80000"/>
              </a:lnSpc>
              <a:buNone/>
            </a:pPr>
            <a:r>
              <a:rPr lang="zh-CN" altLang="zh-CN" sz="2400" dirty="0"/>
              <a:t>4) to have fallen under the category of social science属于社会科学这一门类</a:t>
            </a:r>
          </a:p>
          <a:p>
            <a:pPr marL="0" indent="0" eaLnBrk="1" hangingPunct="1">
              <a:lnSpc>
                <a:spcPct val="80000"/>
              </a:lnSpc>
              <a:buNone/>
            </a:pPr>
            <a:r>
              <a:rPr lang="zh-CN" altLang="zh-CN" sz="2400" dirty="0"/>
              <a:t>5) has been defined as … 被人们定义为……</a:t>
            </a:r>
          </a:p>
          <a:p>
            <a:pPr marL="0" indent="0" eaLnBrk="1" hangingPunct="1">
              <a:lnSpc>
                <a:spcPct val="80000"/>
              </a:lnSpc>
              <a:buNone/>
            </a:pPr>
            <a:r>
              <a:rPr lang="zh-CN" altLang="zh-CN" sz="2400" dirty="0"/>
              <a:t>6) seek to 试图</a:t>
            </a:r>
          </a:p>
          <a:p>
            <a:pPr eaLnBrk="1" hangingPunct="1">
              <a:lnSpc>
                <a:spcPct val="80000"/>
              </a:lnSpc>
            </a:pPr>
            <a:endParaRPr lang="zh-CN" altLang="zh-CN" sz="2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p:cNvSpPr>
          <p:nvPr>
            <p:ph type="title"/>
          </p:nvPr>
        </p:nvSpPr>
        <p:spPr>
          <a:ln/>
        </p:spPr>
        <p:txBody>
          <a:bodyPr vert="horz" wrap="square" lIns="91440" tIns="45720" rIns="91440" bIns="45720" anchor="ctr" anchorCtr="0"/>
          <a:lstStyle/>
          <a:p>
            <a:pPr eaLnBrk="1" hangingPunct="1"/>
            <a:endParaRPr lang="zh-CN" altLang="zh-CN" dirty="0"/>
          </a:p>
        </p:txBody>
      </p:sp>
      <p:sp>
        <p:nvSpPr>
          <p:cNvPr id="7171" name="Rectangle 3"/>
          <p:cNvSpPr>
            <a:spLocks noGrp="1"/>
          </p:cNvSpPr>
          <p:nvPr>
            <p:ph idx="1"/>
          </p:nvPr>
        </p:nvSpPr>
        <p:spPr>
          <a:xfrm>
            <a:off x="395536" y="1340768"/>
            <a:ext cx="8280920" cy="4679032"/>
          </a:xfrm>
          <a:ln/>
        </p:spPr>
        <p:txBody>
          <a:bodyPr vert="horz" wrap="square" lIns="91440" tIns="45720" rIns="91440" bIns="45720" anchor="t" anchorCtr="0"/>
          <a:lstStyle/>
          <a:p>
            <a:pPr marL="457200" indent="-457200" eaLnBrk="1" hangingPunct="1">
              <a:lnSpc>
                <a:spcPct val="80000"/>
              </a:lnSpc>
              <a:buNone/>
            </a:pPr>
            <a:r>
              <a:rPr lang="zh-CN" altLang="zh-CN" sz="2400" dirty="0"/>
              <a:t>2. Inflation is a situation where there are rising prices or a </a:t>
            </a:r>
            <a:endParaRPr lang="en-US" altLang="zh-CN" sz="2400" dirty="0"/>
          </a:p>
          <a:p>
            <a:pPr marL="457200" indent="-457200" eaLnBrk="1" hangingPunct="1">
              <a:lnSpc>
                <a:spcPct val="80000"/>
              </a:lnSpc>
              <a:buNone/>
            </a:pPr>
            <a:r>
              <a:rPr lang="zh-CN" altLang="zh-CN" sz="2400" dirty="0"/>
              <a:t>decline in purchasing power of the nation</a:t>
            </a:r>
            <a:r>
              <a:rPr lang="en-US" altLang="zh-CN" sz="2400" dirty="0"/>
              <a:t>’</a:t>
            </a:r>
            <a:r>
              <a:rPr lang="zh-CN" altLang="zh-CN" sz="2400" dirty="0"/>
              <a:t>s currency. </a:t>
            </a:r>
          </a:p>
          <a:p>
            <a:pPr marL="457200" indent="-457200" eaLnBrk="1" hangingPunct="1">
              <a:lnSpc>
                <a:spcPct val="80000"/>
              </a:lnSpc>
              <a:buNone/>
            </a:pPr>
            <a:r>
              <a:rPr lang="zh-CN" altLang="zh-CN" sz="2400" dirty="0"/>
              <a:t>当物价上涨或国家货币的购买力下降时出现的情况就叫通货</a:t>
            </a:r>
            <a:endParaRPr lang="en-US" altLang="zh-CN" sz="2400" dirty="0"/>
          </a:p>
          <a:p>
            <a:pPr marL="457200" indent="-457200" eaLnBrk="1" hangingPunct="1">
              <a:lnSpc>
                <a:spcPct val="80000"/>
              </a:lnSpc>
              <a:buNone/>
            </a:pPr>
            <a:r>
              <a:rPr lang="zh-CN" altLang="zh-CN" sz="2400" dirty="0"/>
              <a:t>膨胀。 </a:t>
            </a:r>
          </a:p>
          <a:p>
            <a:pPr marL="457200" indent="-457200" eaLnBrk="1" hangingPunct="1">
              <a:lnSpc>
                <a:spcPct val="80000"/>
              </a:lnSpc>
              <a:buNone/>
            </a:pPr>
            <a:r>
              <a:rPr lang="zh-CN" altLang="zh-CN" sz="2400" dirty="0"/>
              <a:t>1) where 引导的定语从句修饰主句的表语situation</a:t>
            </a:r>
          </a:p>
          <a:p>
            <a:pPr marL="457200" indent="-457200" eaLnBrk="1" hangingPunct="1">
              <a:lnSpc>
                <a:spcPct val="80000"/>
              </a:lnSpc>
              <a:buNone/>
            </a:pPr>
            <a:r>
              <a:rPr lang="zh-CN" altLang="zh-CN" sz="2400" dirty="0"/>
              <a:t>2) rising prices 和a decline</a:t>
            </a:r>
          </a:p>
          <a:p>
            <a:pPr marL="457200" indent="-457200" eaLnBrk="1" hangingPunct="1">
              <a:lnSpc>
                <a:spcPct val="80000"/>
              </a:lnSpc>
              <a:buNone/>
            </a:pPr>
            <a:r>
              <a:rPr lang="zh-CN" altLang="zh-CN" sz="2400" dirty="0"/>
              <a:t>3. A tax increase pulls money out of circulation if </a:t>
            </a:r>
            <a:endParaRPr lang="en-US" altLang="zh-CN" sz="2400" dirty="0"/>
          </a:p>
          <a:p>
            <a:pPr marL="457200" indent="-457200" eaLnBrk="1" hangingPunct="1">
              <a:lnSpc>
                <a:spcPct val="80000"/>
              </a:lnSpc>
              <a:buNone/>
            </a:pPr>
            <a:r>
              <a:rPr lang="zh-CN" altLang="zh-CN" sz="2400" dirty="0"/>
              <a:t>government spending does not also increase. </a:t>
            </a:r>
          </a:p>
          <a:p>
            <a:pPr marL="457200" indent="-457200" eaLnBrk="1" hangingPunct="1">
              <a:lnSpc>
                <a:spcPct val="80000"/>
              </a:lnSpc>
              <a:buNone/>
            </a:pPr>
            <a:r>
              <a:rPr lang="zh-CN" altLang="zh-CN" sz="2400" dirty="0"/>
              <a:t>如果政府开支不随着增加的话，税收增加可以减少货币的流</a:t>
            </a:r>
            <a:endParaRPr lang="en-US" altLang="zh-CN" sz="2400" dirty="0"/>
          </a:p>
          <a:p>
            <a:pPr marL="457200" indent="-457200" eaLnBrk="1" hangingPunct="1">
              <a:lnSpc>
                <a:spcPct val="80000"/>
              </a:lnSpc>
              <a:buNone/>
            </a:pPr>
            <a:r>
              <a:rPr lang="zh-CN" altLang="zh-CN" sz="2400" dirty="0"/>
              <a:t>通。 </a:t>
            </a:r>
          </a:p>
          <a:p>
            <a:pPr marL="457200" indent="-457200" eaLnBrk="1" hangingPunct="1">
              <a:lnSpc>
                <a:spcPct val="80000"/>
              </a:lnSpc>
              <a:buNone/>
            </a:pPr>
            <a:r>
              <a:rPr lang="zh-CN" altLang="zh-CN" sz="2400" dirty="0"/>
              <a:t>1) if 引导的是条件状语从句。</a:t>
            </a:r>
          </a:p>
          <a:p>
            <a:pPr marL="457200" indent="-457200" eaLnBrk="1" hangingPunct="1">
              <a:lnSpc>
                <a:spcPct val="80000"/>
              </a:lnSpc>
              <a:buNone/>
            </a:pPr>
            <a:r>
              <a:rPr lang="zh-CN" altLang="zh-CN" sz="2400" dirty="0"/>
              <a:t>2) spending 花费</a:t>
            </a:r>
          </a:p>
          <a:p>
            <a:pPr marL="457200" indent="-457200" eaLnBrk="1" hangingPunct="1">
              <a:lnSpc>
                <a:spcPct val="80000"/>
              </a:lnSpc>
              <a:buNone/>
            </a:pPr>
            <a:r>
              <a:rPr lang="zh-CN" altLang="zh-CN" sz="2400" dirty="0"/>
              <a:t>3) circulation 流通</a:t>
            </a:r>
          </a:p>
          <a:p>
            <a:pPr marL="457200" indent="-457200" eaLnBrk="1" hangingPunct="1">
              <a:lnSpc>
                <a:spcPct val="80000"/>
              </a:lnSpc>
            </a:pPr>
            <a:endParaRPr lang="zh-CN" altLang="zh-CN"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p:cNvSpPr>
          <p:nvPr>
            <p:ph type="body" idx="4294967295"/>
          </p:nvPr>
        </p:nvSpPr>
        <p:spPr>
          <a:xfrm>
            <a:off x="426368" y="1412776"/>
            <a:ext cx="8291264" cy="4525962"/>
          </a:xfrm>
          <a:ln/>
        </p:spPr>
        <p:txBody>
          <a:bodyPr vert="horz" wrap="square" lIns="91440" tIns="45720" rIns="91440" bIns="45720" anchor="t" anchorCtr="0"/>
          <a:lstStyle/>
          <a:p>
            <a:pPr algn="just" eaLnBrk="1" hangingPunct="1">
              <a:lnSpc>
                <a:spcPct val="80000"/>
              </a:lnSpc>
              <a:buNone/>
            </a:pPr>
            <a:r>
              <a:rPr lang="zh-CN" altLang="zh-CN" sz="2400" dirty="0"/>
              <a:t>4. Businesses would also like to predict the future behavior </a:t>
            </a:r>
            <a:endParaRPr lang="en-US" altLang="zh-CN" sz="2400" dirty="0"/>
          </a:p>
          <a:p>
            <a:pPr algn="just" eaLnBrk="1" hangingPunct="1">
              <a:lnSpc>
                <a:spcPct val="80000"/>
              </a:lnSpc>
              <a:buNone/>
            </a:pPr>
            <a:r>
              <a:rPr lang="zh-CN" altLang="zh-CN" sz="2400" dirty="0"/>
              <a:t>of prices and amounts sold so</a:t>
            </a:r>
            <a:r>
              <a:rPr lang="en-US" altLang="zh-CN" sz="2400" dirty="0"/>
              <a:t> </a:t>
            </a:r>
            <a:r>
              <a:rPr lang="zh-CN" altLang="zh-CN" sz="2400" dirty="0"/>
              <a:t>they can be where large </a:t>
            </a:r>
            <a:endParaRPr lang="en-US" altLang="zh-CN" sz="2400" dirty="0"/>
          </a:p>
          <a:p>
            <a:pPr algn="just" eaLnBrk="1" hangingPunct="1">
              <a:lnSpc>
                <a:spcPct val="80000"/>
              </a:lnSpc>
              <a:buNone/>
            </a:pPr>
            <a:r>
              <a:rPr lang="zh-CN" altLang="zh-CN" sz="2400" dirty="0"/>
              <a:t>numbers of people want to purchase their products at a</a:t>
            </a:r>
          </a:p>
          <a:p>
            <a:pPr algn="just" eaLnBrk="1" hangingPunct="1">
              <a:lnSpc>
                <a:spcPct val="80000"/>
              </a:lnSpc>
              <a:buNone/>
            </a:pPr>
            <a:r>
              <a:rPr lang="zh-CN" altLang="zh-CN" sz="2400" dirty="0"/>
              <a:t>sufficiently high price for the firm to make a profit. </a:t>
            </a:r>
          </a:p>
          <a:p>
            <a:pPr eaLnBrk="1" hangingPunct="1">
              <a:lnSpc>
                <a:spcPct val="80000"/>
              </a:lnSpc>
              <a:buNone/>
            </a:pPr>
            <a:r>
              <a:rPr lang="zh-CN" altLang="zh-CN" sz="2400" dirty="0"/>
              <a:t>企业还想要预测价格和销售量的未来变化，以便他们可以取</a:t>
            </a:r>
            <a:endParaRPr lang="en-US" altLang="zh-CN" sz="2400" dirty="0"/>
          </a:p>
          <a:p>
            <a:pPr eaLnBrk="1" hangingPunct="1">
              <a:lnSpc>
                <a:spcPct val="80000"/>
              </a:lnSpc>
              <a:buNone/>
            </a:pPr>
            <a:r>
              <a:rPr lang="zh-CN" altLang="zh-CN" sz="2400" dirty="0"/>
              <a:t>得既有众多人想要购买他们的产品而又卖得足够高的好价的</a:t>
            </a:r>
            <a:endParaRPr lang="en-US" altLang="zh-CN" sz="2400" dirty="0"/>
          </a:p>
          <a:p>
            <a:pPr eaLnBrk="1" hangingPunct="1">
              <a:lnSpc>
                <a:spcPct val="80000"/>
              </a:lnSpc>
              <a:buNone/>
            </a:pPr>
            <a:r>
              <a:rPr lang="zh-CN" altLang="zh-CN" sz="2400" dirty="0"/>
              <a:t>结果，从而为企业赢得利润。 </a:t>
            </a:r>
            <a:endParaRPr lang="en-US" altLang="zh-CN" sz="2400" dirty="0"/>
          </a:p>
          <a:p>
            <a:pPr eaLnBrk="1" hangingPunct="1">
              <a:lnSpc>
                <a:spcPct val="80000"/>
              </a:lnSpc>
              <a:buNone/>
            </a:pPr>
            <a:r>
              <a:rPr lang="zh-CN" altLang="zh-CN" sz="2400" dirty="0"/>
              <a:t>1)To predict the future behavior of price and amounts sold.预测价格和销售量的未来变化。</a:t>
            </a:r>
          </a:p>
          <a:p>
            <a:pPr eaLnBrk="1" hangingPunct="1">
              <a:lnSpc>
                <a:spcPct val="80000"/>
              </a:lnSpc>
              <a:buNone/>
            </a:pPr>
            <a:r>
              <a:rPr lang="zh-CN" altLang="zh-CN" sz="2400" dirty="0"/>
              <a:t>2) where 引导的是表语从句</a:t>
            </a:r>
          </a:p>
          <a:p>
            <a:pPr eaLnBrk="1" hangingPunct="1">
              <a:lnSpc>
                <a:spcPct val="80000"/>
              </a:lnSpc>
              <a:buNone/>
            </a:pPr>
            <a:r>
              <a:rPr lang="zh-CN" altLang="zh-CN" sz="2400" dirty="0"/>
              <a:t>3)  large numbers of people 许多</a:t>
            </a:r>
          </a:p>
          <a:p>
            <a:pPr eaLnBrk="1" hangingPunct="1">
              <a:lnSpc>
                <a:spcPct val="80000"/>
              </a:lnSpc>
              <a:buNone/>
            </a:pPr>
            <a:r>
              <a:rPr lang="zh-CN" altLang="zh-CN" sz="2400" dirty="0"/>
              <a:t>4) at a sufficiently high price 以卖得足够高的好价（的结果）</a:t>
            </a:r>
          </a:p>
          <a:p>
            <a:pPr eaLnBrk="1" hangingPunct="1">
              <a:lnSpc>
                <a:spcPct val="80000"/>
              </a:lnSpc>
              <a:buNone/>
            </a:pPr>
            <a:r>
              <a:rPr lang="zh-CN" altLang="zh-CN" sz="2400" dirty="0"/>
              <a:t>5) for the firm to make profit 为公司赢利</a:t>
            </a:r>
          </a:p>
          <a:p>
            <a:pPr eaLnBrk="1" hangingPunct="1">
              <a:lnSpc>
                <a:spcPct val="80000"/>
              </a:lnSpc>
            </a:pPr>
            <a:endParaRPr lang="zh-CN" altLang="zh-CN"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p:cNvSpPr>
          <p:nvPr>
            <p:ph type="body" idx="4294967295"/>
          </p:nvPr>
        </p:nvSpPr>
        <p:spPr>
          <a:xfrm>
            <a:off x="395288" y="1412776"/>
            <a:ext cx="8137525" cy="4680049"/>
          </a:xfrm>
          <a:ln/>
        </p:spPr>
        <p:txBody>
          <a:bodyPr vert="horz" wrap="square" lIns="91440" tIns="45720" rIns="91440" bIns="45720" anchor="t" anchorCtr="0"/>
          <a:lstStyle/>
          <a:p>
            <a:pPr algn="just" eaLnBrk="1" hangingPunct="1">
              <a:lnSpc>
                <a:spcPct val="80000"/>
              </a:lnSpc>
              <a:buNone/>
            </a:pPr>
            <a:r>
              <a:rPr lang="zh-CN" altLang="zh-CN" sz="2400" dirty="0"/>
              <a:t>5. </a:t>
            </a:r>
            <a:r>
              <a:rPr lang="zh-CN" altLang="zh-CN" sz="2400" u="sng" dirty="0"/>
              <a:t>Knowing the behavior only</a:t>
            </a:r>
            <a:r>
              <a:rPr lang="zh-CN" altLang="zh-CN" sz="2400" dirty="0"/>
              <a:t> of people willing to buy doughnuts </a:t>
            </a:r>
            <a:r>
              <a:rPr lang="zh-CN" altLang="zh-CN" sz="2400" u="sng" dirty="0"/>
              <a:t>is not enough to determine</a:t>
            </a:r>
            <a:r>
              <a:rPr lang="zh-CN" altLang="zh-CN" sz="2400" dirty="0"/>
              <a:t> how many doughnuts will be sold. </a:t>
            </a:r>
          </a:p>
          <a:p>
            <a:pPr eaLnBrk="1" hangingPunct="1">
              <a:lnSpc>
                <a:spcPct val="80000"/>
              </a:lnSpc>
              <a:buNone/>
            </a:pPr>
            <a:r>
              <a:rPr lang="zh-CN" altLang="zh-CN" sz="2400" dirty="0"/>
              <a:t>仅仅了解愿意购买炸面圈的人们的行为还不足以决定有多少</a:t>
            </a:r>
            <a:endParaRPr lang="en-US" altLang="zh-CN" sz="2400" dirty="0"/>
          </a:p>
          <a:p>
            <a:pPr eaLnBrk="1" hangingPunct="1">
              <a:lnSpc>
                <a:spcPct val="80000"/>
              </a:lnSpc>
              <a:buNone/>
            </a:pPr>
            <a:r>
              <a:rPr lang="zh-CN" altLang="zh-CN" sz="2400" dirty="0"/>
              <a:t>炸面圈将被售出。</a:t>
            </a:r>
          </a:p>
          <a:p>
            <a:pPr eaLnBrk="1" hangingPunct="1">
              <a:lnSpc>
                <a:spcPct val="80000"/>
              </a:lnSpc>
              <a:buNone/>
            </a:pPr>
            <a:r>
              <a:rPr lang="zh-CN" altLang="zh-CN" sz="2400" dirty="0"/>
              <a:t>1) knowing the behavior only of people…仅仅了解……的人们的行动。（动名词短语作主语）</a:t>
            </a:r>
          </a:p>
          <a:p>
            <a:pPr eaLnBrk="1" hangingPunct="1">
              <a:lnSpc>
                <a:spcPct val="80000"/>
              </a:lnSpc>
              <a:buNone/>
            </a:pPr>
            <a:r>
              <a:rPr lang="zh-CN" altLang="zh-CN" sz="2400" dirty="0"/>
              <a:t>2) people willing to buy…</a:t>
            </a:r>
          </a:p>
          <a:p>
            <a:pPr eaLnBrk="1" hangingPunct="1">
              <a:lnSpc>
                <a:spcPct val="80000"/>
              </a:lnSpc>
              <a:buNone/>
            </a:pPr>
            <a:r>
              <a:rPr lang="zh-CN" altLang="zh-CN" sz="2400" dirty="0"/>
              <a:t>    愿意购买……的人们。（分词短语willing to buy…作定语修饰people）</a:t>
            </a:r>
          </a:p>
          <a:p>
            <a:pPr eaLnBrk="1" hangingPunct="1">
              <a:lnSpc>
                <a:spcPct val="80000"/>
              </a:lnSpc>
              <a:buNone/>
            </a:pPr>
            <a:r>
              <a:rPr lang="zh-CN" altLang="zh-CN" sz="2400" dirty="0"/>
              <a:t>3) of people willing to buy…</a:t>
            </a:r>
          </a:p>
          <a:p>
            <a:pPr eaLnBrk="1" hangingPunct="1">
              <a:lnSpc>
                <a:spcPct val="80000"/>
              </a:lnSpc>
              <a:buNone/>
            </a:pPr>
            <a:r>
              <a:rPr lang="zh-CN" altLang="zh-CN" sz="2400" dirty="0"/>
              <a:t>    愿意购买……的人们的行动（介词短语of people to …作定语修饰behavior.）</a:t>
            </a:r>
          </a:p>
          <a:p>
            <a:pPr eaLnBrk="1" hangingPunct="1">
              <a:lnSpc>
                <a:spcPct val="80000"/>
              </a:lnSpc>
              <a:buNone/>
            </a:pPr>
            <a:r>
              <a:rPr lang="zh-CN" altLang="zh-CN" sz="2400" dirty="0"/>
              <a:t>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p:cNvSpPr>
          <p:nvPr>
            <p:ph type="title"/>
          </p:nvPr>
        </p:nvSpPr>
        <p:spPr>
          <a:ln/>
        </p:spPr>
        <p:txBody>
          <a:bodyPr vert="horz" wrap="square" lIns="91440" tIns="45720" rIns="91440" bIns="45720" anchor="ctr" anchorCtr="0"/>
          <a:lstStyle/>
          <a:p>
            <a:pPr eaLnBrk="1" hangingPunct="1"/>
            <a:endParaRPr lang="zh-CN" altLang="zh-CN" dirty="0"/>
          </a:p>
        </p:txBody>
      </p:sp>
      <p:sp>
        <p:nvSpPr>
          <p:cNvPr id="10243" name="Rectangle 3"/>
          <p:cNvSpPr>
            <a:spLocks noGrp="1"/>
          </p:cNvSpPr>
          <p:nvPr>
            <p:ph idx="1"/>
          </p:nvPr>
        </p:nvSpPr>
        <p:spPr>
          <a:xfrm>
            <a:off x="449263" y="1412776"/>
            <a:ext cx="8015287" cy="4419699"/>
          </a:xfrm>
          <a:ln/>
        </p:spPr>
        <p:txBody>
          <a:bodyPr vert="horz" wrap="square" lIns="91440" tIns="45720" rIns="91440" bIns="45720" anchor="t" anchorCtr="0"/>
          <a:lstStyle/>
          <a:p>
            <a:pPr marL="381000" indent="-381000" eaLnBrk="1" hangingPunct="1">
              <a:lnSpc>
                <a:spcPct val="80000"/>
              </a:lnSpc>
              <a:buNone/>
            </a:pPr>
            <a:r>
              <a:rPr lang="zh-CN" altLang="zh-CN" sz="2400" dirty="0"/>
              <a:t>4) not enough to determine how many doughnuts will be sold.</a:t>
            </a:r>
          </a:p>
          <a:p>
            <a:pPr marL="381000" indent="-381000" eaLnBrk="1" hangingPunct="1">
              <a:lnSpc>
                <a:spcPct val="80000"/>
              </a:lnSpc>
              <a:buNone/>
            </a:pPr>
            <a:r>
              <a:rPr lang="zh-CN" altLang="zh-CN" sz="2400" dirty="0"/>
              <a:t>    不足以决定由多少炸面圈被售出。</a:t>
            </a:r>
          </a:p>
          <a:p>
            <a:pPr marL="381000" indent="-381000" eaLnBrk="1" hangingPunct="1">
              <a:lnSpc>
                <a:spcPct val="80000"/>
              </a:lnSpc>
              <a:buNone/>
            </a:pPr>
            <a:r>
              <a:rPr lang="zh-CN" altLang="zh-CN" sz="2400" dirty="0"/>
              <a:t>     不定式短语not enough to determine…作主句的表语，how many doughnuts will be sold是宾语从句作不定式的宾语。</a:t>
            </a:r>
          </a:p>
          <a:p>
            <a:pPr marL="381000" indent="-381000" eaLnBrk="1" hangingPunct="1">
              <a:lnSpc>
                <a:spcPct val="80000"/>
              </a:lnSpc>
              <a:buNone/>
            </a:pPr>
            <a:r>
              <a:rPr lang="zh-CN" altLang="zh-CN" sz="2400" dirty="0"/>
              <a:t>6. The equilibrium price is the price at which the quantity supplied by the suppliers is equal to the quantity demanded by the demanders. </a:t>
            </a:r>
          </a:p>
          <a:p>
            <a:pPr marL="381000" indent="-381000" eaLnBrk="1" hangingPunct="1">
              <a:lnSpc>
                <a:spcPct val="80000"/>
              </a:lnSpc>
              <a:buNone/>
            </a:pPr>
            <a:r>
              <a:rPr lang="zh-CN" altLang="zh-CN" sz="2400" dirty="0"/>
              <a:t>    均衡价格是当供应者供应数量等于需求者需求数量时的价格。 </a:t>
            </a:r>
            <a:endParaRPr lang="en-US" altLang="zh-CN" sz="2400" dirty="0"/>
          </a:p>
          <a:p>
            <a:pPr marL="381000" indent="-381000" eaLnBrk="1" hangingPunct="1">
              <a:lnSpc>
                <a:spcPct val="80000"/>
              </a:lnSpc>
              <a:buNone/>
            </a:pPr>
            <a:r>
              <a:rPr lang="zh-CN" altLang="zh-CN" sz="2400" dirty="0"/>
              <a:t>at which 引导的是定语从句，修饰主句的表语the price, </a:t>
            </a:r>
            <a:endParaRPr lang="en-US" altLang="zh-CN" sz="2400" dirty="0"/>
          </a:p>
          <a:p>
            <a:pPr marL="381000" indent="-381000" eaLnBrk="1" hangingPunct="1">
              <a:lnSpc>
                <a:spcPct val="80000"/>
              </a:lnSpc>
              <a:buNone/>
            </a:pPr>
            <a:r>
              <a:rPr lang="zh-CN" altLang="zh-CN" sz="2400" dirty="0"/>
              <a:t>which在从句中作介词at 的宾语。E.g. The earth on </a:t>
            </a:r>
            <a:endParaRPr lang="en-US" altLang="zh-CN" sz="2400" dirty="0"/>
          </a:p>
          <a:p>
            <a:pPr marL="381000" indent="-381000" eaLnBrk="1" hangingPunct="1">
              <a:lnSpc>
                <a:spcPct val="80000"/>
              </a:lnSpc>
              <a:buNone/>
            </a:pPr>
            <a:r>
              <a:rPr lang="en-US" altLang="zh-CN" sz="2400" dirty="0"/>
              <a:t> </a:t>
            </a:r>
            <a:r>
              <a:rPr lang="zh-CN" altLang="zh-CN" sz="2400" dirty="0"/>
              <a:t>which we live is a big globe.</a:t>
            </a:r>
            <a:r>
              <a:rPr lang="en-US" altLang="zh-CN" sz="2400" dirty="0"/>
              <a:t> </a:t>
            </a:r>
            <a:r>
              <a:rPr lang="zh-CN" altLang="zh-CN" sz="2400" dirty="0"/>
              <a:t>我们居住的地球是个大球体。</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p:cNvSpPr>
          <p:nvPr>
            <p:ph type="title"/>
          </p:nvPr>
        </p:nvSpPr>
        <p:spPr>
          <a:ln/>
        </p:spPr>
        <p:txBody>
          <a:bodyPr vert="horz" wrap="square" lIns="91440" tIns="45720" rIns="91440" bIns="45720" anchor="ctr" anchorCtr="0"/>
          <a:lstStyle/>
          <a:p>
            <a:pPr eaLnBrk="1" hangingPunct="1"/>
            <a:endParaRPr lang="zh-CN" altLang="zh-CN" dirty="0"/>
          </a:p>
        </p:txBody>
      </p:sp>
      <p:sp>
        <p:nvSpPr>
          <p:cNvPr id="11267" name="Rectangle 3"/>
          <p:cNvSpPr>
            <a:spLocks noGrp="1"/>
          </p:cNvSpPr>
          <p:nvPr>
            <p:ph idx="1"/>
          </p:nvPr>
        </p:nvSpPr>
        <p:spPr>
          <a:xfrm>
            <a:off x="395536" y="1341438"/>
            <a:ext cx="8352927" cy="4419600"/>
          </a:xfrm>
          <a:ln/>
        </p:spPr>
        <p:txBody>
          <a:bodyPr vert="horz" wrap="square" lIns="91440" tIns="45720" rIns="91440" bIns="45720" anchor="t" anchorCtr="0"/>
          <a:lstStyle/>
          <a:p>
            <a:pPr marL="609600" indent="-609600" algn="just" eaLnBrk="1" hangingPunct="1">
              <a:lnSpc>
                <a:spcPct val="80000"/>
              </a:lnSpc>
              <a:buNone/>
            </a:pPr>
            <a:r>
              <a:rPr lang="zh-CN" altLang="zh-CN" sz="2400" dirty="0"/>
              <a:t>7</a:t>
            </a:r>
            <a:r>
              <a:rPr lang="zh-CN" altLang="zh-CN" sz="2000" dirty="0"/>
              <a:t>. </a:t>
            </a:r>
            <a:r>
              <a:rPr lang="zh-CN" altLang="zh-CN" sz="2400" dirty="0"/>
              <a:t>Demand curves are drawn assuming that the </a:t>
            </a:r>
            <a:endParaRPr lang="en-US" altLang="zh-CN" sz="2400" dirty="0"/>
          </a:p>
          <a:p>
            <a:pPr marL="609600" indent="-609600" algn="just" eaLnBrk="1" hangingPunct="1">
              <a:lnSpc>
                <a:spcPct val="80000"/>
              </a:lnSpc>
              <a:buNone/>
            </a:pPr>
            <a:r>
              <a:rPr lang="zh-CN" altLang="zh-CN" sz="2400" dirty="0"/>
              <a:t>determinants of demand — income, tastes, number of </a:t>
            </a:r>
            <a:endParaRPr lang="en-US" altLang="zh-CN" sz="2400" dirty="0"/>
          </a:p>
          <a:p>
            <a:pPr marL="609600" indent="-609600" algn="just" eaLnBrk="1" hangingPunct="1">
              <a:lnSpc>
                <a:spcPct val="80000"/>
              </a:lnSpc>
              <a:buNone/>
            </a:pPr>
            <a:r>
              <a:rPr lang="zh-CN" altLang="zh-CN" sz="2400" dirty="0"/>
              <a:t>demanders, prices of substitute and complementary </a:t>
            </a:r>
            <a:endParaRPr lang="en-US" altLang="zh-CN" sz="2400" dirty="0"/>
          </a:p>
          <a:p>
            <a:pPr marL="609600" indent="-609600" algn="just" eaLnBrk="1" hangingPunct="1">
              <a:lnSpc>
                <a:spcPct val="80000"/>
              </a:lnSpc>
              <a:buNone/>
            </a:pPr>
            <a:r>
              <a:rPr lang="zh-CN" altLang="zh-CN" sz="2400" dirty="0"/>
              <a:t>goods, and consumer expectations about the future — </a:t>
            </a:r>
            <a:endParaRPr lang="en-US" altLang="zh-CN" sz="2400" dirty="0"/>
          </a:p>
          <a:p>
            <a:pPr marL="609600" indent="-609600" algn="just" eaLnBrk="1" hangingPunct="1">
              <a:lnSpc>
                <a:spcPct val="80000"/>
              </a:lnSpc>
              <a:buNone/>
            </a:pPr>
            <a:r>
              <a:rPr lang="zh-CN" altLang="zh-CN" sz="2400" dirty="0"/>
              <a:t>have specific values. </a:t>
            </a:r>
          </a:p>
          <a:p>
            <a:pPr marL="609600" indent="-609600" eaLnBrk="1" hangingPunct="1">
              <a:lnSpc>
                <a:spcPct val="80000"/>
              </a:lnSpc>
              <a:buNone/>
            </a:pPr>
            <a:r>
              <a:rPr lang="zh-CN" altLang="zh-CN" sz="2400" dirty="0"/>
              <a:t>需求曲线的形成是设想需求的决定因素——收入，口味，</a:t>
            </a:r>
            <a:endParaRPr lang="en-US" altLang="zh-CN" sz="2400" dirty="0"/>
          </a:p>
          <a:p>
            <a:pPr marL="609600" indent="-609600" eaLnBrk="1" hangingPunct="1">
              <a:lnSpc>
                <a:spcPct val="80000"/>
              </a:lnSpc>
              <a:buNone/>
            </a:pPr>
            <a:r>
              <a:rPr lang="zh-CN" altLang="zh-CN" sz="2400" dirty="0"/>
              <a:t>需求者人数，替代品和赠送品的价格，以及消费者对未来</a:t>
            </a:r>
            <a:endParaRPr lang="en-US" altLang="zh-CN" sz="2400" dirty="0"/>
          </a:p>
          <a:p>
            <a:pPr marL="609600" indent="-609600" eaLnBrk="1" hangingPunct="1">
              <a:lnSpc>
                <a:spcPct val="80000"/>
              </a:lnSpc>
              <a:buNone/>
            </a:pPr>
            <a:r>
              <a:rPr lang="zh-CN" altLang="zh-CN" sz="2400" dirty="0"/>
              <a:t>的预期——有特定的值。 </a:t>
            </a:r>
          </a:p>
          <a:p>
            <a:pPr marL="609600" indent="-609600" eaLnBrk="1" hangingPunct="1">
              <a:lnSpc>
                <a:spcPct val="80000"/>
              </a:lnSpc>
              <a:buNone/>
            </a:pPr>
            <a:r>
              <a:rPr lang="zh-CN" altLang="zh-CN" sz="2000" dirty="0"/>
              <a:t>    </a:t>
            </a:r>
          </a:p>
          <a:p>
            <a:pPr marL="609600" indent="-609600" eaLnBrk="1" hangingPunct="1">
              <a:lnSpc>
                <a:spcPct val="80000"/>
              </a:lnSpc>
            </a:pPr>
            <a:endParaRPr lang="zh-CN" altLang="zh-CN" sz="1800" dirty="0"/>
          </a:p>
        </p:txBody>
      </p:sp>
    </p:spTree>
  </p:cSld>
  <p:clrMapOvr>
    <a:masterClrMapping/>
  </p:clrMapOvr>
</p:sld>
</file>

<file path=ppt/theme/theme1.xml><?xml version="1.0" encoding="utf-8"?>
<a:theme xmlns:a="http://schemas.openxmlformats.org/drawingml/2006/main" name="Radial">
  <a:themeElements>
    <a:clrScheme name="Radial 1">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A8AE7"/>
      </a:accent6>
      <a:hlink>
        <a:srgbClr val="996666"/>
      </a:hlink>
      <a:folHlink>
        <a:srgbClr val="6666CC"/>
      </a:folHlink>
    </a:clrScheme>
    <a:fontScheme name="Radial">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Radial 1">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A8AE7"/>
        </a:accent6>
        <a:hlink>
          <a:srgbClr val="996666"/>
        </a:hlink>
        <a:folHlink>
          <a:srgbClr val="6666CC"/>
        </a:folHlink>
      </a:clrScheme>
      <a:clrMap bg1="lt1" tx1="dk1" bg2="lt2" tx2="dk2" accent1="accent1" accent2="accent2" accent3="accent3" accent4="accent4" accent5="accent5" accent6="accent6" hlink="hlink" folHlink="folHlink"/>
    </a:extraClrScheme>
    <a:extraClrScheme>
      <a:clrScheme name="Radial 2">
        <a:dk1>
          <a:srgbClr val="000000"/>
        </a:dk1>
        <a:lt1>
          <a:srgbClr val="FFFFFF"/>
        </a:lt1>
        <a:dk2>
          <a:srgbClr val="FFFFFF"/>
        </a:dk2>
        <a:lt2>
          <a:srgbClr val="817F3F"/>
        </a:lt2>
        <a:accent1>
          <a:srgbClr val="FFCC00"/>
        </a:accent1>
        <a:accent2>
          <a:srgbClr val="CC9900"/>
        </a:accent2>
        <a:accent3>
          <a:srgbClr val="FFFFFF"/>
        </a:accent3>
        <a:accent4>
          <a:srgbClr val="000000"/>
        </a:accent4>
        <a:accent5>
          <a:srgbClr val="FFE2AA"/>
        </a:accent5>
        <a:accent6>
          <a:srgbClr val="B98A00"/>
        </a:accent6>
        <a:hlink>
          <a:srgbClr val="996666"/>
        </a:hlink>
        <a:folHlink>
          <a:srgbClr val="C94503"/>
        </a:folHlink>
      </a:clrScheme>
      <a:clrMap bg1="lt1" tx1="dk1" bg2="lt2" tx2="dk2" accent1="accent1" accent2="accent2" accent3="accent3" accent4="accent4" accent5="accent5" accent6="accent6" hlink="hlink" folHlink="folHlink"/>
    </a:extraClrScheme>
    <a:extraClrScheme>
      <a:clrScheme name="Radial 3">
        <a:dk1>
          <a:srgbClr val="CC6600"/>
        </a:dk1>
        <a:lt1>
          <a:srgbClr val="FFFFFF"/>
        </a:lt1>
        <a:dk2>
          <a:srgbClr val="800000"/>
        </a:dk2>
        <a:lt2>
          <a:srgbClr val="FFFFFF"/>
        </a:lt2>
        <a:accent1>
          <a:srgbClr val="FF6600"/>
        </a:accent1>
        <a:accent2>
          <a:srgbClr val="33CCCC"/>
        </a:accent2>
        <a:accent3>
          <a:srgbClr val="C0AAAA"/>
        </a:accent3>
        <a:accent4>
          <a:srgbClr val="DADADA"/>
        </a:accent4>
        <a:accent5>
          <a:srgbClr val="FFB8AA"/>
        </a:accent5>
        <a:accent6>
          <a:srgbClr val="2DB9B9"/>
        </a:accent6>
        <a:hlink>
          <a:srgbClr val="99FF33"/>
        </a:hlink>
        <a:folHlink>
          <a:srgbClr val="CC3300"/>
        </a:folHlink>
      </a:clrScheme>
      <a:clrMap bg1="dk2" tx1="lt1" bg2="dk1" tx2="lt2" accent1="accent1" accent2="accent2" accent3="accent3" accent4="accent4" accent5="accent5" accent6="accent6" hlink="hlink" folHlink="folHlink"/>
    </a:extraClrScheme>
    <a:extraClrScheme>
      <a:clrScheme name="Radial 4">
        <a:dk1>
          <a:srgbClr val="993300"/>
        </a:dk1>
        <a:lt1>
          <a:srgbClr val="FFFFFF"/>
        </a:lt1>
        <a:dk2>
          <a:srgbClr val="431A01"/>
        </a:dk2>
        <a:lt2>
          <a:srgbClr val="FFFFFF"/>
        </a:lt2>
        <a:accent1>
          <a:srgbClr val="FFCC00"/>
        </a:accent1>
        <a:accent2>
          <a:srgbClr val="FF9966"/>
        </a:accent2>
        <a:accent3>
          <a:srgbClr val="B0ABAA"/>
        </a:accent3>
        <a:accent4>
          <a:srgbClr val="DADADA"/>
        </a:accent4>
        <a:accent5>
          <a:srgbClr val="FFE2AA"/>
        </a:accent5>
        <a:accent6>
          <a:srgbClr val="E78A5C"/>
        </a:accent6>
        <a:hlink>
          <a:srgbClr val="FF6600"/>
        </a:hlink>
        <a:folHlink>
          <a:srgbClr val="CC3300"/>
        </a:folHlink>
      </a:clrScheme>
      <a:clrMap bg1="dk2" tx1="lt1" bg2="dk1" tx2="lt2" accent1="accent1" accent2="accent2" accent3="accent3" accent4="accent4" accent5="accent5" accent6="accent6" hlink="hlink" folHlink="folHlink"/>
    </a:extraClrScheme>
    <a:extraClrScheme>
      <a:clrScheme name="Radial 5">
        <a:dk1>
          <a:srgbClr val="75878B"/>
        </a:dk1>
        <a:lt1>
          <a:srgbClr val="FFFFFF"/>
        </a:lt1>
        <a:dk2>
          <a:srgbClr val="260000"/>
        </a:dk2>
        <a:lt2>
          <a:srgbClr val="FFFFFF"/>
        </a:lt2>
        <a:accent1>
          <a:srgbClr val="0099CC"/>
        </a:accent1>
        <a:accent2>
          <a:srgbClr val="FF3300"/>
        </a:accent2>
        <a:accent3>
          <a:srgbClr val="ACAAAA"/>
        </a:accent3>
        <a:accent4>
          <a:srgbClr val="DADADA"/>
        </a:accent4>
        <a:accent5>
          <a:srgbClr val="AACAE2"/>
        </a:accent5>
        <a:accent6>
          <a:srgbClr val="E72D00"/>
        </a:accent6>
        <a:hlink>
          <a:srgbClr val="FFCC00"/>
        </a:hlink>
        <a:folHlink>
          <a:srgbClr val="CC0000"/>
        </a:folHlink>
      </a:clrScheme>
      <a:clrMap bg1="dk2" tx1="lt1" bg2="dk1" tx2="lt2" accent1="accent1" accent2="accent2" accent3="accent3" accent4="accent4" accent5="accent5" accent6="accent6" hlink="hlink" folHlink="folHlink"/>
    </a:extraClrScheme>
    <a:extraClrScheme>
      <a:clrScheme name="Radial 6">
        <a:dk1>
          <a:srgbClr val="666699"/>
        </a:dk1>
        <a:lt1>
          <a:srgbClr val="FFFFFF"/>
        </a:lt1>
        <a:dk2>
          <a:srgbClr val="000000"/>
        </a:dk2>
        <a:lt2>
          <a:srgbClr val="FFFFFF"/>
        </a:lt2>
        <a:accent1>
          <a:srgbClr val="9966FF"/>
        </a:accent1>
        <a:accent2>
          <a:srgbClr val="99CCFF"/>
        </a:accent2>
        <a:accent3>
          <a:srgbClr val="AAAAAA"/>
        </a:accent3>
        <a:accent4>
          <a:srgbClr val="DADADA"/>
        </a:accent4>
        <a:accent5>
          <a:srgbClr val="CAB8FF"/>
        </a:accent5>
        <a:accent6>
          <a:srgbClr val="8AB9E7"/>
        </a:accent6>
        <a:hlink>
          <a:srgbClr val="FFFFCC"/>
        </a:hlink>
        <a:folHlink>
          <a:srgbClr val="6600CC"/>
        </a:folHlink>
      </a:clrScheme>
      <a:clrMap bg1="dk2" tx1="lt1" bg2="dk1" tx2="lt2" accent1="accent1" accent2="accent2" accent3="accent3" accent4="accent4" accent5="accent5" accent6="accent6" hlink="hlink" folHlink="folHlink"/>
    </a:extraClrScheme>
    <a:extraClrScheme>
      <a:clrScheme name="Radial 7">
        <a:dk1>
          <a:srgbClr val="666699"/>
        </a:dk1>
        <a:lt1>
          <a:srgbClr val="FFFFFF"/>
        </a:lt1>
        <a:dk2>
          <a:srgbClr val="2A2A40"/>
        </a:dk2>
        <a:lt2>
          <a:srgbClr val="FFFFFF"/>
        </a:lt2>
        <a:accent1>
          <a:srgbClr val="006699"/>
        </a:accent1>
        <a:accent2>
          <a:srgbClr val="CC9900"/>
        </a:accent2>
        <a:accent3>
          <a:srgbClr val="ACACAF"/>
        </a:accent3>
        <a:accent4>
          <a:srgbClr val="DADADA"/>
        </a:accent4>
        <a:accent5>
          <a:srgbClr val="AAB8CA"/>
        </a:accent5>
        <a:accent6>
          <a:srgbClr val="B98A00"/>
        </a:accent6>
        <a:hlink>
          <a:srgbClr val="CC6600"/>
        </a:hlink>
        <a:folHlink>
          <a:srgbClr val="6C948A"/>
        </a:folHlink>
      </a:clrScheme>
      <a:clrMap bg1="dk2" tx1="lt1" bg2="dk1" tx2="lt2" accent1="accent1" accent2="accent2" accent3="accent3" accent4="accent4" accent5="accent5" accent6="accent6" hlink="hlink" folHlink="folHlink"/>
    </a:extraClrScheme>
    <a:extraClrScheme>
      <a:clrScheme name="Radial 8">
        <a:dk1>
          <a:srgbClr val="BECBD8"/>
        </a:dk1>
        <a:lt1>
          <a:srgbClr val="FFFFFF"/>
        </a:lt1>
        <a:dk2>
          <a:srgbClr val="2B335B"/>
        </a:dk2>
        <a:lt2>
          <a:srgbClr val="FFFFFF"/>
        </a:lt2>
        <a:accent1>
          <a:srgbClr val="0099CC"/>
        </a:accent1>
        <a:accent2>
          <a:srgbClr val="B5DBE3"/>
        </a:accent2>
        <a:accent3>
          <a:srgbClr val="ACADB5"/>
        </a:accent3>
        <a:accent4>
          <a:srgbClr val="DADADA"/>
        </a:accent4>
        <a:accent5>
          <a:srgbClr val="AACAE2"/>
        </a:accent5>
        <a:accent6>
          <a:srgbClr val="A4C6CE"/>
        </a:accent6>
        <a:hlink>
          <a:srgbClr val="FFCC00"/>
        </a:hlink>
        <a:folHlink>
          <a:srgbClr val="58648C"/>
        </a:folHlink>
      </a:clrScheme>
      <a:clrMap bg1="dk2" tx1="lt1" bg2="dk1" tx2="lt2" accent1="accent1" accent2="accent2" accent3="accent3" accent4="accent4" accent5="accent5" accent6="accent6" hlink="hlink" folHlink="folHlink"/>
    </a:extraClrScheme>
    <a:extraClrScheme>
      <a:clrScheme name="Radial 9">
        <a:dk1>
          <a:srgbClr val="3333FF"/>
        </a:dk1>
        <a:lt1>
          <a:srgbClr val="FFFFFF"/>
        </a:lt1>
        <a:dk2>
          <a:srgbClr val="000099"/>
        </a:dk2>
        <a:lt2>
          <a:srgbClr val="FFFFFF"/>
        </a:lt2>
        <a:accent1>
          <a:srgbClr val="339966"/>
        </a:accent1>
        <a:accent2>
          <a:srgbClr val="9999FF"/>
        </a:accent2>
        <a:accent3>
          <a:srgbClr val="AAAACA"/>
        </a:accent3>
        <a:accent4>
          <a:srgbClr val="DADADA"/>
        </a:accent4>
        <a:accent5>
          <a:srgbClr val="ADCAB8"/>
        </a:accent5>
        <a:accent6>
          <a:srgbClr val="8A8AE7"/>
        </a:accent6>
        <a:hlink>
          <a:srgbClr val="FFFF99"/>
        </a:hlink>
        <a:folHlink>
          <a:srgbClr val="17A0D1"/>
        </a:folHlink>
      </a:clrScheme>
      <a:clrMap bg1="dk2" tx1="lt1" bg2="dk1" tx2="lt2" accent1="accent1" accent2="accent2" accent3="accent3" accent4="accent4" accent5="accent5" accent6="accent6" hlink="hlink" folHlink="folHlink"/>
    </a:extraClrScheme>
    <a:extraClrScheme>
      <a:clrScheme name="Radial 10">
        <a:dk1>
          <a:srgbClr val="808000"/>
        </a:dk1>
        <a:lt1>
          <a:srgbClr val="FFFFFF"/>
        </a:lt1>
        <a:dk2>
          <a:srgbClr val="354418"/>
        </a:dk2>
        <a:lt2>
          <a:srgbClr val="FFFFFF"/>
        </a:lt2>
        <a:accent1>
          <a:srgbClr val="60897C"/>
        </a:accent1>
        <a:accent2>
          <a:srgbClr val="99CC00"/>
        </a:accent2>
        <a:accent3>
          <a:srgbClr val="AEB0AB"/>
        </a:accent3>
        <a:accent4>
          <a:srgbClr val="DADADA"/>
        </a:accent4>
        <a:accent5>
          <a:srgbClr val="B6C4BF"/>
        </a:accent5>
        <a:accent6>
          <a:srgbClr val="8AB900"/>
        </a:accent6>
        <a:hlink>
          <a:srgbClr val="CCCC00"/>
        </a:hlink>
        <a:folHlink>
          <a:srgbClr val="6699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Radial</Template>
  <TotalTime>44</TotalTime>
  <Words>2687</Words>
  <Application>Microsoft Office PowerPoint</Application>
  <PresentationFormat>全屏显示(4:3)</PresentationFormat>
  <Paragraphs>175</Paragraphs>
  <Slides>27</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27</vt:i4>
      </vt:variant>
    </vt:vector>
  </HeadingPairs>
  <TitlesOfParts>
    <vt:vector size="32" baseType="lpstr">
      <vt:lpstr>Arial</vt:lpstr>
      <vt:lpstr>Arial Black</vt:lpstr>
      <vt:lpstr>Times New Roman</vt:lpstr>
      <vt:lpstr>Wingdings</vt:lpstr>
      <vt:lpstr>Radial</vt:lpstr>
      <vt:lpstr>Chapter 4            A Guide to Economics</vt:lpstr>
      <vt:lpstr>Ⅰ. Explanatory Notes on Technical Terms（专业术语）</vt:lpstr>
      <vt:lpstr>PowerPoint 演示文稿</vt:lpstr>
      <vt:lpstr>Ⅱ.Language Points　（语言要点）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Ⅲ. Keys to Test Yourself (练习答案)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 Translate the Following Economic Terms into English:</vt:lpstr>
      <vt:lpstr>3. Read the Following Passage and Fill in the Blanks with Appropriate Words: </vt:lpstr>
      <vt:lpstr>PowerPoint 演示文稿</vt:lpstr>
      <vt:lpstr>4. Translate the Following Passage into English，then Answer the Following Questions: </vt:lpstr>
      <vt:lpstr>Translation:</vt:lpstr>
      <vt:lpstr>Keys to the questions:</vt:lpstr>
      <vt:lpstr>PowerPoint 演示文稿</vt:lpstr>
    </vt:vector>
  </TitlesOfParts>
  <Company>深圳市斯尔顿科技有限公司</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4  A Guide to Economics</dc:title>
  <dc:creator>微软用户</dc:creator>
  <cp:lastModifiedBy>Lenovo</cp:lastModifiedBy>
  <cp:revision>87</cp:revision>
  <dcterms:created xsi:type="dcterms:W3CDTF">2010-11-01T06:42:50Z</dcterms:created>
  <dcterms:modified xsi:type="dcterms:W3CDTF">2025-03-12T07:38:49Z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2052-12.1.0.19770</vt:lpwstr>
  </property>
  <property fmtid="{D5CDD505-2E9C-101B-9397-08002B2CF9AE}" pid="3" name="ICV">
    <vt:lpwstr>DC96A03C73BC4604A871BC297DC0F2F0_12</vt:lpwstr>
  </property>
</Properties>
</file>